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7" r:id="rId10"/>
    <p:sldId id="265" r:id="rId11"/>
    <p:sldId id="266" r:id="rId12"/>
    <p:sldId id="344" r:id="rId13"/>
    <p:sldId id="268" r:id="rId14"/>
    <p:sldId id="306" r:id="rId15"/>
    <p:sldId id="308" r:id="rId16"/>
    <p:sldId id="269" r:id="rId17"/>
    <p:sldId id="270" r:id="rId18"/>
    <p:sldId id="309" r:id="rId19"/>
    <p:sldId id="331" r:id="rId20"/>
    <p:sldId id="310" r:id="rId21"/>
    <p:sldId id="271" r:id="rId22"/>
    <p:sldId id="311" r:id="rId23"/>
    <p:sldId id="272" r:id="rId24"/>
    <p:sldId id="273" r:id="rId25"/>
    <p:sldId id="312" r:id="rId26"/>
    <p:sldId id="313" r:id="rId27"/>
    <p:sldId id="274" r:id="rId28"/>
    <p:sldId id="275" r:id="rId29"/>
    <p:sldId id="276" r:id="rId30"/>
    <p:sldId id="314" r:id="rId31"/>
    <p:sldId id="277" r:id="rId32"/>
    <p:sldId id="278" r:id="rId33"/>
    <p:sldId id="332" r:id="rId34"/>
    <p:sldId id="279" r:id="rId35"/>
    <p:sldId id="280" r:id="rId36"/>
    <p:sldId id="281" r:id="rId37"/>
    <p:sldId id="282" r:id="rId38"/>
    <p:sldId id="315" r:id="rId39"/>
    <p:sldId id="283" r:id="rId40"/>
    <p:sldId id="284" r:id="rId41"/>
    <p:sldId id="316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0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/>
    <p:restoredTop sz="68140" autoAdjust="0"/>
  </p:normalViewPr>
  <p:slideViewPr>
    <p:cSldViewPr snapToGrid="0" snapToObjects="1">
      <p:cViewPr varScale="1">
        <p:scale>
          <a:sx n="58" d="100"/>
          <a:sy n="58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02\home\kharer\Studies\Other\COPDF%20sputum%20mailer\Data%20analysis\2023%2001%2025%20analysis%20of%20Questionnair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02\home\kharer\Studies\Other\COPDF%20sputum%20mailer\Data%20analysis\2023%2001%2025%20analysis%20of%20Questionnaire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n02.natj.org\home\kharer\Notes\Prelavence%20of%20all%20organisms%20in%20CXAFB%20Jan-Aug%202021%20inclusi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400" dirty="0"/>
              <a:t>My patients would prefer not to come on-site for collections because of distance or mobility reasons</a:t>
            </a:r>
            <a:r>
              <a:rPr lang="en-US" sz="1400" dirty="0" smtClean="0"/>
              <a:t>.</a:t>
            </a:r>
            <a:endParaRPr lang="en-US" sz="14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552176232650868E-2"/>
          <c:y val="0.306422582223012"/>
          <c:w val="0.90197924041250144"/>
          <c:h val="0.48340013886268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5'!$A$4:$A$8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'Question 5'!$B$4:$B$8</c:f>
              <c:numCache>
                <c:formatCode>0%</c:formatCode>
                <c:ptCount val="5"/>
                <c:pt idx="0">
                  <c:v>0.45610000000000001</c:v>
                </c:pt>
                <c:pt idx="1">
                  <c:v>0.33329999999999999</c:v>
                </c:pt>
                <c:pt idx="2">
                  <c:v>0.1754</c:v>
                </c:pt>
                <c:pt idx="3">
                  <c:v>3.5099999999999999E-2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7-4D2C-826B-EE7E23C20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400"/>
              <a:t>My patients would prefer to collect their specimens in the comfort and privacy of their home rather than on-site with a health care professional.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6'!$A$4:$A$8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'Question 6'!$B$4:$B$8</c:f>
              <c:numCache>
                <c:formatCode>0%</c:formatCode>
                <c:ptCount val="5"/>
                <c:pt idx="0">
                  <c:v>0.47370000000000001</c:v>
                </c:pt>
                <c:pt idx="1">
                  <c:v>0.42109999999999997</c:v>
                </c:pt>
                <c:pt idx="2">
                  <c:v>0.1053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11-4B2F-8A14-F29D7D251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0"/>
        <c:crosses val="autoZero"/>
        <c:crossBetween val="between"/>
        <c:majorUnit val="0.1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2847308121998"/>
          <c:y val="0.21396630486141244"/>
          <c:w val="0.53270268665407072"/>
          <c:h val="0.74580827747468514"/>
        </c:manualLayout>
      </c:layout>
      <c:pieChart>
        <c:varyColors val="1"/>
        <c:ser>
          <c:idx val="0"/>
          <c:order val="0"/>
          <c:tx>
            <c:strRef>
              <c:f>copyofOrganisms!$G$18</c:f>
              <c:strCache>
                <c:ptCount val="1"/>
                <c:pt idx="0">
                  <c:v>Sum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48-499B-A649-CC305759D5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48-499B-A649-CC305759D5F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48-499B-A649-CC305759D5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48-499B-A649-CC305759D5F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48-499B-A649-CC305759D5F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48-499B-A649-CC305759D5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B48-499B-A649-CC305759D5F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B48-499B-A649-CC305759D5F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B48-499B-A649-CC305759D5F8}"/>
              </c:ext>
            </c:extLst>
          </c:dPt>
          <c:dLbls>
            <c:dLbl>
              <c:idx val="8"/>
              <c:layout>
                <c:manualLayout>
                  <c:x val="0.15031473872701939"/>
                  <c:y val="5.8994068448355659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B48-499B-A649-CC305759D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copyofOrganisms!$F$19:$F$27</c:f>
              <c:strCache>
                <c:ptCount val="9"/>
                <c:pt idx="0">
                  <c:v>M. avium</c:v>
                </c:pt>
                <c:pt idx="1">
                  <c:v>M. intracellularae</c:v>
                </c:pt>
                <c:pt idx="2">
                  <c:v>M. avium complex, Other</c:v>
                </c:pt>
                <c:pt idx="3">
                  <c:v>M. abscessus</c:v>
                </c:pt>
                <c:pt idx="4">
                  <c:v>Other mycobacteria</c:v>
                </c:pt>
                <c:pt idx="5">
                  <c:v>Aerobic actinomycetes</c:v>
                </c:pt>
                <c:pt idx="6">
                  <c:v>M. kansasii</c:v>
                </c:pt>
                <c:pt idx="7">
                  <c:v>M. fortuitum complex</c:v>
                </c:pt>
                <c:pt idx="8">
                  <c:v>M. tuberculosis complex</c:v>
                </c:pt>
              </c:strCache>
            </c:strRef>
          </c:cat>
          <c:val>
            <c:numRef>
              <c:f>copyofOrganisms!$G$19:$G$27</c:f>
              <c:numCache>
                <c:formatCode>General</c:formatCode>
                <c:ptCount val="9"/>
                <c:pt idx="0">
                  <c:v>436</c:v>
                </c:pt>
                <c:pt idx="1">
                  <c:v>394</c:v>
                </c:pt>
                <c:pt idx="2">
                  <c:v>306</c:v>
                </c:pt>
                <c:pt idx="3">
                  <c:v>294</c:v>
                </c:pt>
                <c:pt idx="4">
                  <c:v>137</c:v>
                </c:pt>
                <c:pt idx="5">
                  <c:v>46</c:v>
                </c:pt>
                <c:pt idx="6">
                  <c:v>30</c:v>
                </c:pt>
                <c:pt idx="7">
                  <c:v>17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B48-499B-A649-CC305759D5F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CFC6A-7D81-4DC4-A71D-9C1A348D413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3B8A-C790-4E46-8790-21FCCD42D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71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59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9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73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9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89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12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02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7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9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30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8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67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4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9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915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49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40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40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02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4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9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7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159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8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2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854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14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265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9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560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73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8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45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37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673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799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11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7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64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7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2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3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13B8A-C790-4E46-8790-21FCCD42DB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8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D439-8FC9-8043-812E-37CA4BE6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DA3B6-73F7-F641-A503-FC37F836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BD708-2A35-0C44-AD3A-C5BA4866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AFD1-7288-A040-8B25-A163A35E919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A1C66-F168-664F-9B85-EA74F56B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611E-2C1B-BF44-BF89-551CFD05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5D231-F75D-A042-8034-1C29050C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ED5F-E289-3249-833A-1D102D00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04832-5C12-A246-9280-8246FEEE0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7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EE64DC-0347-D145-88B7-CC30D56FBD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E02A3A-7FFB-334C-B55A-C80BA1A03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56B1C-EE70-DF41-9612-2B1E95AC9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E7809-9F56-DA48-9A46-EEE72A68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AFD1-7288-A040-8B25-A163A35E919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BA7B4-3E24-CA47-8F56-85BD4A89B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A2E53-2BB1-F042-B515-4B2792ACF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D231-F75D-A042-8034-1C29050C4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1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manticscholar.org/paper/Tuberculosis-and-the-military.-O%E2%80%99Shea-Wilson/6a18505cd7cce1cbde4df1409085862d8a7cd376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925666/#R2" TargetMode="External"/><Relationship Id="rId7" Type="http://schemas.openxmlformats.org/officeDocument/2006/relationships/hyperlink" Target="https://link.springer.com/article/10.1007/s40475-015-0043-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cbi.nlm.nih.gov/pmc/articles/PMC5897959/" TargetMode="External"/><Relationship Id="rId5" Type="http://schemas.openxmlformats.org/officeDocument/2006/relationships/hyperlink" Target="https://www.ncbi.nlm.nih.gov/pubmed/10772577" TargetMode="External"/><Relationship Id="rId4" Type="http://schemas.openxmlformats.org/officeDocument/2006/relationships/hyperlink" Target="https://www.ncbi.nlm.nih.gov/pmc/articles/PMC2754584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4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470" y="107353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Lab tests to detect mycobacteria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3431" y="1961930"/>
            <a:ext cx="10988442" cy="40092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NTM exist naturally in the environment, especially water</a:t>
            </a:r>
          </a:p>
          <a:p>
            <a:r>
              <a:rPr lang="en-US" dirty="0" smtClean="0"/>
              <a:t>NTM can be part of the normal flora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Oral flora (likely transient) in 26-33% of people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Presence of NTM without progressive disease</a:t>
            </a:r>
          </a:p>
          <a:p>
            <a:r>
              <a:rPr lang="en-US" dirty="0" smtClean="0"/>
              <a:t>Detection ≠ infection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71" y="6315007"/>
            <a:ext cx="905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</a:t>
            </a:r>
            <a:r>
              <a:rPr lang="en-US" sz="1000" dirty="0"/>
              <a:t>Thornton et al. The respiratory microbiome and nontuberculous mycobacteria: an emerging concern in human health. European Respiratory Review 2021 30: 200299</a:t>
            </a:r>
            <a:endParaRPr lang="en-US" sz="1000" baseline="30000" dirty="0"/>
          </a:p>
          <a:p>
            <a:r>
              <a:rPr lang="en-US" sz="1000" baseline="30000" dirty="0" smtClean="0"/>
              <a:t>2</a:t>
            </a:r>
            <a:r>
              <a:rPr lang="en-US" sz="1000" dirty="0" smtClean="0"/>
              <a:t> </a:t>
            </a:r>
            <a:r>
              <a:rPr lang="en-US" sz="1000" dirty="0" err="1"/>
              <a:t>Wali</a:t>
            </a:r>
            <a:r>
              <a:rPr lang="en-US" sz="1000" dirty="0"/>
              <a:t> et al: The presence of atypical mycobacteria in the mouthwashes of normal subjects: role of tap water and oral hygiene. Ann </a:t>
            </a:r>
            <a:r>
              <a:rPr lang="en-US" sz="1000" dirty="0" err="1"/>
              <a:t>Thorac</a:t>
            </a:r>
            <a:r>
              <a:rPr lang="en-US" sz="1000" dirty="0"/>
              <a:t> Med 2008; 3: pp. 5-8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86401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1501" y="1050130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Specimen collection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45" y="1821775"/>
            <a:ext cx="10395181" cy="4400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Multiple sputum specimens</a:t>
            </a:r>
          </a:p>
          <a:p>
            <a:pPr lvl="1"/>
            <a:r>
              <a:rPr lang="en-US" dirty="0" smtClean="0"/>
              <a:t>Expectorated or induced</a:t>
            </a:r>
          </a:p>
          <a:p>
            <a:pPr lvl="1"/>
            <a:r>
              <a:rPr lang="en-US" dirty="0" smtClean="0"/>
              <a:t>Recommended: 5-10 ml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Positivity over time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&gt;= 2 sputum cultures positive is more likely to be clinically significant (as high as 98% agreement for clinically significant MAC)</a:t>
            </a:r>
            <a:r>
              <a:rPr lang="en-US" baseline="30000" dirty="0" smtClean="0"/>
              <a:t>3</a:t>
            </a:r>
            <a:endParaRPr lang="en-US" dirty="0" smtClean="0"/>
          </a:p>
          <a:p>
            <a:r>
              <a:rPr lang="en-US" dirty="0" smtClean="0"/>
              <a:t>BALs/Bronchial washings may be more sensitive than </a:t>
            </a:r>
            <a:r>
              <a:rPr lang="en-US" dirty="0" smtClean="0"/>
              <a:t>sputum</a:t>
            </a:r>
          </a:p>
          <a:p>
            <a:r>
              <a:rPr lang="en-US" dirty="0" smtClean="0"/>
              <a:t>Home sputum collection: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81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1501" y="1050130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Home sputum collection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2945" y="1821775"/>
            <a:ext cx="10395181" cy="440060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Allows patients to collect at home</a:t>
            </a:r>
          </a:p>
          <a:p>
            <a:r>
              <a:rPr lang="en-US" dirty="0" smtClean="0"/>
              <a:t>Allows direct access to a full-service mycobacteriology lab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668282"/>
              </p:ext>
            </p:extLst>
          </p:nvPr>
        </p:nvGraphicFramePr>
        <p:xfrm>
          <a:off x="6423474" y="3716843"/>
          <a:ext cx="5516180" cy="229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091180"/>
              </p:ext>
            </p:extLst>
          </p:nvPr>
        </p:nvGraphicFramePr>
        <p:xfrm>
          <a:off x="435316" y="3523659"/>
          <a:ext cx="5512156" cy="2292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370" y="6561228"/>
            <a:ext cx="118892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 smtClean="0"/>
              <a:t>1</a:t>
            </a:r>
            <a:r>
              <a:rPr lang="en-US" sz="1000" dirty="0" smtClean="0"/>
              <a:t> </a:t>
            </a:r>
            <a:r>
              <a:rPr lang="en-US" sz="1000" dirty="0" smtClean="0"/>
              <a:t>Khare et al. </a:t>
            </a:r>
            <a:r>
              <a:rPr lang="en-US" sz="1000" dirty="0" smtClean="0"/>
              <a:t>Evaluation </a:t>
            </a:r>
            <a:r>
              <a:rPr lang="en-US" sz="1000" dirty="0"/>
              <a:t>of Home Collected Sputum for Increased Access to High Quality Laboratory Testing of Nontuberculous </a:t>
            </a:r>
            <a:r>
              <a:rPr lang="en-US" sz="1000" dirty="0" smtClean="0"/>
              <a:t>Mycobacteria</a:t>
            </a:r>
            <a:r>
              <a:rPr lang="en-US" sz="1000" baseline="30000" dirty="0" smtClean="0"/>
              <a:t>.</a:t>
            </a:r>
            <a:r>
              <a:rPr lang="en-US" sz="1000" dirty="0" smtClean="0"/>
              <a:t>. In progress, World Bronchiectasis Conference, NY, 2023</a:t>
            </a:r>
            <a:endParaRPr lang="en-US" sz="1000" baseline="30000" dirty="0"/>
          </a:p>
        </p:txBody>
      </p:sp>
    </p:spTree>
    <p:extLst>
      <p:ext uri="{BB962C8B-B14F-4D97-AF65-F5344CB8AC3E}">
        <p14:creationId xmlns:p14="http://schemas.microsoft.com/office/powerpoint/2010/main" val="63584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7071" y="1042264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Sample Processing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957639" y="2185639"/>
            <a:ext cx="5800000" cy="3667243"/>
            <a:chOff x="500741" y="2192285"/>
            <a:chExt cx="6786583" cy="4171949"/>
          </a:xfrm>
        </p:grpSpPr>
        <p:sp>
          <p:nvSpPr>
            <p:cNvPr id="4" name="Oval 3"/>
            <p:cNvSpPr/>
            <p:nvPr/>
          </p:nvSpPr>
          <p:spPr>
            <a:xfrm>
              <a:off x="2449306" y="3805630"/>
              <a:ext cx="2599509" cy="12540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Decontaminate</a:t>
              </a:r>
              <a:endParaRPr lang="en-US" sz="1100" dirty="0"/>
            </a:p>
          </p:txBody>
        </p:sp>
        <p:sp>
          <p:nvSpPr>
            <p:cNvPr id="5" name="Flowchart: Alternate Process 4"/>
            <p:cNvSpPr/>
            <p:nvPr/>
          </p:nvSpPr>
          <p:spPr>
            <a:xfrm>
              <a:off x="500741" y="3977895"/>
              <a:ext cx="828131" cy="383791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</a:rPr>
                <a:t>Urine</a:t>
              </a:r>
            </a:p>
          </p:txBody>
        </p:sp>
        <p:sp>
          <p:nvSpPr>
            <p:cNvPr id="6" name="Flowchart: Alternate Process 5"/>
            <p:cNvSpPr/>
            <p:nvPr/>
          </p:nvSpPr>
          <p:spPr>
            <a:xfrm>
              <a:off x="700483" y="3323191"/>
              <a:ext cx="828131" cy="383791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</a:rPr>
                <a:t>Stool</a:t>
              </a: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5703745" y="3114184"/>
              <a:ext cx="1124687" cy="383791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</a:rPr>
                <a:t>BAL/Wash</a:t>
              </a:r>
            </a:p>
          </p:txBody>
        </p:sp>
        <p:sp>
          <p:nvSpPr>
            <p:cNvPr id="8" name="Flowchart: Alternate Process 7"/>
            <p:cNvSpPr/>
            <p:nvPr/>
          </p:nvSpPr>
          <p:spPr>
            <a:xfrm>
              <a:off x="1302812" y="2278425"/>
              <a:ext cx="1692187" cy="616801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>
                  <a:solidFill>
                    <a:schemeClr val="bg2">
                      <a:lumMod val="10000"/>
                    </a:schemeClr>
                  </a:solidFill>
                </a:rPr>
                <a:t>Nonsterile </a:t>
              </a:r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</a:rPr>
                <a:t>t</a:t>
              </a:r>
              <a:r>
                <a:rPr lang="en-US" sz="1050" b="1" dirty="0" smtClean="0">
                  <a:solidFill>
                    <a:schemeClr val="bg2">
                      <a:lumMod val="10000"/>
                    </a:schemeClr>
                  </a:solidFill>
                </a:rPr>
                <a:t>issue (e.g. skin)</a:t>
              </a:r>
              <a:endParaRPr 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4817342" y="2556502"/>
              <a:ext cx="945585" cy="392703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>
                  <a:solidFill>
                    <a:schemeClr val="bg2">
                      <a:lumMod val="10000"/>
                    </a:schemeClr>
                  </a:solidFill>
                </a:rPr>
                <a:t>Sputum</a:t>
              </a:r>
            </a:p>
          </p:txBody>
        </p:sp>
        <p:sp>
          <p:nvSpPr>
            <p:cNvPr id="10" name="Flowchart: Alternate Process 9"/>
            <p:cNvSpPr/>
            <p:nvPr/>
          </p:nvSpPr>
          <p:spPr>
            <a:xfrm>
              <a:off x="6046352" y="4066071"/>
              <a:ext cx="1240972" cy="666205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>
                  <a:solidFill>
                    <a:schemeClr val="bg2">
                      <a:lumMod val="10000"/>
                    </a:schemeClr>
                  </a:solidFill>
                </a:rPr>
                <a:t>Nonsterile body fluid</a:t>
              </a:r>
              <a:endParaRPr lang="en-US" sz="1050" b="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649896" y="3617843"/>
              <a:ext cx="1034543" cy="3967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79045" y="3480196"/>
              <a:ext cx="615597" cy="297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Dilute</a:t>
              </a:r>
              <a:endParaRPr lang="en-US" sz="11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743200" y="3001617"/>
              <a:ext cx="487017" cy="7354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057770" y="2874666"/>
              <a:ext cx="906326" cy="297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N</a:t>
              </a:r>
              <a:r>
                <a:rPr lang="en-US" sz="1100" dirty="0" smtClean="0"/>
                <a:t>eutralize</a:t>
              </a:r>
              <a:endParaRPr lang="en-US" sz="11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4429467" y="2980280"/>
              <a:ext cx="444092" cy="848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11735" y="3131473"/>
              <a:ext cx="669991" cy="297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Digest </a:t>
              </a:r>
              <a:endParaRPr lang="en-US" sz="11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4899993" y="3548270"/>
              <a:ext cx="725555" cy="5168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89774" y="3639410"/>
              <a:ext cx="1043251" cy="297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Concentrate</a:t>
              </a:r>
              <a:endParaRPr lang="en-US" sz="11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138202" y="4363278"/>
              <a:ext cx="795459" cy="705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92060" y="4602462"/>
              <a:ext cx="1502229" cy="490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Concentrate, if possible</a:t>
              </a:r>
              <a:endParaRPr lang="en-US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9676" y="4404123"/>
              <a:ext cx="1889028" cy="490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Concentrate &amp; CaCl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 treatment</a:t>
              </a:r>
              <a:endParaRPr lang="en-US" sz="11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441413" y="4146435"/>
              <a:ext cx="940526" cy="117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" idx="4"/>
            </p:cNvCxnSpPr>
            <p:nvPr/>
          </p:nvCxnSpPr>
          <p:spPr>
            <a:xfrm>
              <a:off x="3749061" y="5059665"/>
              <a:ext cx="5148" cy="3946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816352" y="5681472"/>
              <a:ext cx="2144271" cy="682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Routine contamination rate: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2-5% of solid cultures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100" dirty="0" smtClean="0"/>
                <a:t>7-8% of liquid cultures</a:t>
              </a:r>
              <a:endParaRPr lang="en-US" sz="1100" dirty="0"/>
            </a:p>
          </p:txBody>
        </p:sp>
        <p:sp>
          <p:nvSpPr>
            <p:cNvPr id="25" name="Flowchart: Alternate Process 24"/>
            <p:cNvSpPr/>
            <p:nvPr/>
          </p:nvSpPr>
          <p:spPr>
            <a:xfrm>
              <a:off x="3472856" y="2192285"/>
              <a:ext cx="1268110" cy="650306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b="1" dirty="0" smtClean="0">
                  <a:solidFill>
                    <a:schemeClr val="bg2">
                      <a:lumMod val="10000"/>
                    </a:schemeClr>
                  </a:solidFill>
                </a:rPr>
                <a:t>Gastric lavage</a:t>
              </a:r>
              <a:endParaRPr lang="en-US" sz="105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4055166" y="2912165"/>
              <a:ext cx="139147" cy="8050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26805" y="3096641"/>
              <a:ext cx="589338" cy="297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Grind</a:t>
              </a:r>
              <a:endParaRPr lang="en-US" sz="11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37075" y="1438507"/>
            <a:ext cx="4015729" cy="2421200"/>
            <a:chOff x="7023967" y="3853543"/>
            <a:chExt cx="4953326" cy="2730139"/>
          </a:xfrm>
        </p:grpSpPr>
        <p:sp>
          <p:nvSpPr>
            <p:cNvPr id="29" name="TextBox 28"/>
            <p:cNvSpPr txBox="1"/>
            <p:nvPr/>
          </p:nvSpPr>
          <p:spPr>
            <a:xfrm>
              <a:off x="10556424" y="5202201"/>
              <a:ext cx="1420869" cy="312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Lyse blood cells</a:t>
              </a:r>
              <a:endParaRPr lang="en-US" sz="12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023967" y="3853543"/>
              <a:ext cx="4747721" cy="2730139"/>
              <a:chOff x="7023967" y="3853543"/>
              <a:chExt cx="4747721" cy="2730139"/>
            </a:xfrm>
          </p:grpSpPr>
          <p:sp>
            <p:nvSpPr>
              <p:cNvPr id="31" name="Flowchart: Alternate Process 30"/>
              <p:cNvSpPr/>
              <p:nvPr/>
            </p:nvSpPr>
            <p:spPr>
              <a:xfrm>
                <a:off x="10437728" y="4415162"/>
                <a:ext cx="1333960" cy="560615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>
                    <a:solidFill>
                      <a:schemeClr val="bg2">
                        <a:lumMod val="10000"/>
                      </a:schemeClr>
                    </a:solidFill>
                  </a:rPr>
                  <a:t>Blood</a:t>
                </a:r>
                <a:r>
                  <a:rPr lang="en-US" b="1" baseline="0" dirty="0">
                    <a:solidFill>
                      <a:schemeClr val="bg2">
                        <a:lumMod val="10000"/>
                      </a:schemeClr>
                    </a:solidFill>
                  </a:rPr>
                  <a:t>/Bone Marrow</a:t>
                </a:r>
                <a:endParaRPr lang="en-US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>
                <a:off x="9522823" y="4885509"/>
                <a:ext cx="28183" cy="6258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8203475" y="5611506"/>
                <a:ext cx="2662521" cy="97217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NO decontamination</a:t>
                </a:r>
                <a:endParaRPr lang="en-US" sz="1200" dirty="0"/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8399417" y="5251269"/>
                <a:ext cx="509452" cy="326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7238878" y="5250100"/>
                <a:ext cx="1395672" cy="520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Concentrate, if possible</a:t>
                </a:r>
                <a:endParaRPr lang="en-US" sz="1200" dirty="0"/>
              </a:p>
            </p:txBody>
          </p:sp>
          <p:sp>
            <p:nvSpPr>
              <p:cNvPr id="36" name="Flowchart: Alternate Process 35"/>
              <p:cNvSpPr/>
              <p:nvPr/>
            </p:nvSpPr>
            <p:spPr>
              <a:xfrm>
                <a:off x="7023967" y="4593687"/>
                <a:ext cx="1333960" cy="560615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Sterile fluids (e.g. CSF)</a:t>
                </a:r>
                <a:endParaRPr lang="en-US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10304297" y="5120640"/>
                <a:ext cx="263554" cy="4647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lowchart: Alternate Process 37"/>
              <p:cNvSpPr/>
              <p:nvPr/>
            </p:nvSpPr>
            <p:spPr>
              <a:xfrm>
                <a:off x="8761328" y="3853543"/>
                <a:ext cx="1333960" cy="830497"/>
              </a:xfrm>
              <a:prstGeom prst="flowChartAlternate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Sterile tissues (e.g. biopsies)</a:t>
                </a:r>
                <a:endParaRPr lang="en-US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</p:grpSp>
      <p:sp>
        <p:nvSpPr>
          <p:cNvPr id="39" name="&quot;No&quot; Symbol 38"/>
          <p:cNvSpPr/>
          <p:nvPr/>
        </p:nvSpPr>
        <p:spPr>
          <a:xfrm>
            <a:off x="8605674" y="5005134"/>
            <a:ext cx="1397871" cy="589865"/>
          </a:xfrm>
          <a:prstGeom prst="noSmoking">
            <a:avLst>
              <a:gd name="adj" fmla="val 3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Swabs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099" y="6557918"/>
            <a:ext cx="109813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424242"/>
                </a:solidFill>
                <a:latin typeface="Hind"/>
              </a:rPr>
              <a:t>2016. 7.2 General Mycobacterial Procedures, p.7.2.2.1-7.2.2.5. </a:t>
            </a:r>
            <a:r>
              <a:rPr lang="en-US" sz="1100" dirty="0" err="1">
                <a:solidFill>
                  <a:srgbClr val="424242"/>
                </a:solidFill>
                <a:latin typeface="Hind"/>
              </a:rPr>
              <a:t>Leber</a:t>
            </a:r>
            <a:r>
              <a:rPr lang="en-US" sz="1100" dirty="0">
                <a:solidFill>
                  <a:srgbClr val="424242"/>
                </a:solidFill>
                <a:latin typeface="Hind"/>
              </a:rPr>
              <a:t> AL </a:t>
            </a:r>
            <a:r>
              <a:rPr lang="en-US" sz="1100" i="1" dirty="0">
                <a:solidFill>
                  <a:srgbClr val="424242"/>
                </a:solidFill>
                <a:latin typeface="Hind"/>
              </a:rPr>
              <a:t>Clinical Microbiology Procedures Handbook, </a:t>
            </a:r>
            <a:r>
              <a:rPr lang="en-US" sz="1100" dirty="0">
                <a:solidFill>
                  <a:srgbClr val="424242"/>
                </a:solidFill>
                <a:latin typeface="Hind"/>
              </a:rPr>
              <a:t>4th Edition. ASM Press, Washington, DC.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3546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625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Left Brace 16"/>
          <p:cNvSpPr/>
          <p:nvPr/>
        </p:nvSpPr>
        <p:spPr>
          <a:xfrm rot="6657552">
            <a:off x="7994983" y="79422"/>
            <a:ext cx="619500" cy="7787069"/>
          </a:xfrm>
          <a:prstGeom prst="leftBrace">
            <a:avLst>
              <a:gd name="adj1" fmla="val 40731"/>
              <a:gd name="adj2" fmla="val 493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70306" y="3200294"/>
            <a:ext cx="2238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Potential TB or NTM (AFB1) </a:t>
            </a:r>
          </a:p>
          <a:p>
            <a:endParaRPr lang="en-US" sz="1400" dirty="0"/>
          </a:p>
        </p:txBody>
      </p:sp>
      <p:sp>
        <p:nvSpPr>
          <p:cNvPr id="19" name="Left Brace 18"/>
          <p:cNvSpPr/>
          <p:nvPr/>
        </p:nvSpPr>
        <p:spPr>
          <a:xfrm rot="6593139" flipH="1">
            <a:off x="7502105" y="3031110"/>
            <a:ext cx="489714" cy="5499475"/>
          </a:xfrm>
          <a:prstGeom prst="leftBrace">
            <a:avLst>
              <a:gd name="adj1" fmla="val 46271"/>
              <a:gd name="adj2" fmla="val 493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 rot="21473095">
            <a:off x="6350944" y="6182975"/>
            <a:ext cx="21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Potential NTM</a:t>
            </a:r>
          </a:p>
          <a:p>
            <a:pPr algn="ctr"/>
            <a:r>
              <a:rPr lang="en-US" sz="1400" dirty="0" smtClean="0"/>
              <a:t>(AFB3)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655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9130" y="1967848"/>
            <a:ext cx="8619308" cy="41653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NAAT: nucleic acid amplification test</a:t>
            </a:r>
          </a:p>
          <a:p>
            <a:r>
              <a:rPr lang="en-US" sz="2400" dirty="0" smtClean="0"/>
              <a:t>Lab developed tests</a:t>
            </a:r>
          </a:p>
          <a:p>
            <a:r>
              <a:rPr lang="en-US" sz="2400" dirty="0" smtClean="0"/>
              <a:t>Cepheid </a:t>
            </a:r>
            <a:r>
              <a:rPr lang="en-US" sz="2400" dirty="0" err="1" smtClean="0"/>
              <a:t>Xpert</a:t>
            </a:r>
            <a:r>
              <a:rPr lang="en-US" sz="2400" dirty="0" smtClean="0"/>
              <a:t> MTB/Rif</a:t>
            </a:r>
          </a:p>
          <a:p>
            <a:pPr lvl="1"/>
            <a:r>
              <a:rPr lang="en-US" sz="2000" dirty="0" smtClean="0"/>
              <a:t>Real-time PCR</a:t>
            </a:r>
          </a:p>
          <a:p>
            <a:pPr lvl="1"/>
            <a:r>
              <a:rPr lang="en-US" sz="2000" dirty="0" smtClean="0"/>
              <a:t>Report and rifampin resistance</a:t>
            </a:r>
          </a:p>
          <a:p>
            <a:endParaRPr lang="en-US" sz="2000" dirty="0"/>
          </a:p>
        </p:txBody>
      </p:sp>
      <p:pic>
        <p:nvPicPr>
          <p:cNvPr id="3" name="Picture 2" descr="Cepheid | MTB/RIF Molecular Test - Xpert MTB/R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206" y="1073538"/>
            <a:ext cx="1733082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60922" y="2848294"/>
            <a:ext cx="17227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https://www.cepheid.com/en_US/tests/Critical-Infectious-Diseases/Xpert-MTB-RIF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443" y="107353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TB-NAAT assays from specimen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693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491008"/>
              </p:ext>
            </p:extLst>
          </p:nvPr>
        </p:nvGraphicFramePr>
        <p:xfrm>
          <a:off x="1355610" y="1013008"/>
          <a:ext cx="4579627" cy="5543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1838">
                  <a:extLst>
                    <a:ext uri="{9D8B030D-6E8A-4147-A177-3AD203B41FA5}">
                      <a16:colId xmlns:a16="http://schemas.microsoft.com/office/drawing/2014/main" val="870491802"/>
                    </a:ext>
                  </a:extLst>
                </a:gridCol>
                <a:gridCol w="843334">
                  <a:extLst>
                    <a:ext uri="{9D8B030D-6E8A-4147-A177-3AD203B41FA5}">
                      <a16:colId xmlns:a16="http://schemas.microsoft.com/office/drawing/2014/main" val="1325717300"/>
                    </a:ext>
                  </a:extLst>
                </a:gridCol>
                <a:gridCol w="1464794">
                  <a:extLst>
                    <a:ext uri="{9D8B030D-6E8A-4147-A177-3AD203B41FA5}">
                      <a16:colId xmlns:a16="http://schemas.microsoft.com/office/drawing/2014/main" val="1686222202"/>
                    </a:ext>
                  </a:extLst>
                </a:gridCol>
                <a:gridCol w="1029661">
                  <a:extLst>
                    <a:ext uri="{9D8B030D-6E8A-4147-A177-3AD203B41FA5}">
                      <a16:colId xmlns:a16="http://schemas.microsoft.com/office/drawing/2014/main" val="1235449343"/>
                    </a:ext>
                  </a:extLst>
                </a:gridCol>
              </a:tblGrid>
              <a:tr h="452539"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 gridSpan="2"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Xpert</a:t>
                      </a:r>
                      <a:r>
                        <a:rPr lang="en-US" sz="1200" dirty="0">
                          <a:effectLst/>
                        </a:rPr>
                        <a:t> MTB/RIF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854849"/>
                  </a:ext>
                </a:extLst>
              </a:tr>
              <a:tr h="452539"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Source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Population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Sensitivity (%)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Specificity (%)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1177120059"/>
                  </a:ext>
                </a:extLst>
              </a:tr>
              <a:tr h="420809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Sputum/ Pulmonary 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85 (81 for HIV+)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1445983383"/>
                  </a:ext>
                </a:extLst>
              </a:tr>
              <a:tr h="3833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Children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 (72 for HIV+)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3285880766"/>
                  </a:ext>
                </a:extLst>
              </a:tr>
              <a:tr h="37243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Gastric aspirate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Children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98-99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3943706010"/>
                  </a:ext>
                </a:extLst>
              </a:tr>
              <a:tr h="37243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Pleural fluid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3069730153"/>
                  </a:ext>
                </a:extLst>
              </a:tr>
              <a:tr h="37243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Peritoneal fluid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97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551735193"/>
                  </a:ext>
                </a:extLst>
              </a:tr>
              <a:tr h="66834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Cerebrospinal fluid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Adults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97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4248799310"/>
                  </a:ext>
                </a:extLst>
              </a:tr>
              <a:tr h="3781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Synovial fluid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94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1172435847"/>
                  </a:ext>
                </a:extLst>
              </a:tr>
              <a:tr h="66834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Lymph node aspirate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3179463401"/>
                  </a:ext>
                </a:extLst>
              </a:tr>
              <a:tr h="66834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Lymph node biopsy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82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2573244446"/>
                  </a:ext>
                </a:extLst>
              </a:tr>
              <a:tr h="334172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Urine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148" marR="51148" marT="0" marB="0"/>
                </a:tc>
                <a:extLst>
                  <a:ext uri="{0D108BD9-81ED-4DB2-BD59-A6C34878D82A}">
                    <a16:rowId xmlns:a16="http://schemas.microsoft.com/office/drawing/2014/main" val="18772704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25207"/>
              </p:ext>
            </p:extLst>
          </p:nvPr>
        </p:nvGraphicFramePr>
        <p:xfrm>
          <a:off x="6598920" y="1013008"/>
          <a:ext cx="4259580" cy="2131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val="118969387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79602632"/>
                    </a:ext>
                  </a:extLst>
                </a:gridCol>
                <a:gridCol w="1081693">
                  <a:extLst>
                    <a:ext uri="{9D8B030D-6E8A-4147-A177-3AD203B41FA5}">
                      <a16:colId xmlns:a16="http://schemas.microsoft.com/office/drawing/2014/main" val="2389339344"/>
                    </a:ext>
                  </a:extLst>
                </a:gridCol>
                <a:gridCol w="968087">
                  <a:extLst>
                    <a:ext uri="{9D8B030D-6E8A-4147-A177-3AD203B41FA5}">
                      <a16:colId xmlns:a16="http://schemas.microsoft.com/office/drawing/2014/main" val="1838324344"/>
                    </a:ext>
                  </a:extLst>
                </a:gridCol>
              </a:tblGrid>
              <a:tr h="440160"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Xpert</a:t>
                      </a:r>
                      <a:r>
                        <a:rPr lang="en-US" sz="1200" dirty="0">
                          <a:effectLst/>
                        </a:rPr>
                        <a:t> MTB/RIF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47549"/>
                  </a:ext>
                </a:extLst>
              </a:tr>
              <a:tr h="668344">
                <a:tc>
                  <a:txBody>
                    <a:bodyPr/>
                    <a:lstStyle/>
                    <a:p>
                      <a:pPr marL="0" marR="0" indent="1524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Source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Population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Sensitivity (%)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Specificity (%)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7958602"/>
                  </a:ext>
                </a:extLst>
              </a:tr>
              <a:tr h="4401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Pulmonary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96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98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347829"/>
                  </a:ext>
                </a:extLst>
              </a:tr>
              <a:tr h="58283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Extrapulmonary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Adults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96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99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9233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98920" y="3373506"/>
            <a:ext cx="416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ea typeface="Times New Roman" panose="02020603050405020304" pitchFamily="18" charset="0"/>
              </a:rPr>
              <a:t>1</a:t>
            </a:r>
            <a:r>
              <a:rPr lang="en-US" sz="1200" dirty="0" smtClean="0">
                <a:ea typeface="Times New Roman" panose="02020603050405020304" pitchFamily="18" charset="0"/>
              </a:rPr>
              <a:t>Module </a:t>
            </a:r>
            <a:r>
              <a:rPr lang="en-US" sz="1200" dirty="0">
                <a:ea typeface="Times New Roman" panose="02020603050405020304" pitchFamily="18" charset="0"/>
              </a:rPr>
              <a:t>3: Diagnosis - Rapid diagnostics for tuberculosis detection. World Health Organization, </a:t>
            </a:r>
            <a:r>
              <a:rPr lang="en-US" sz="1200" dirty="0" smtClean="0">
                <a:ea typeface="Times New Roman" panose="02020603050405020304" pitchFamily="18" charset="0"/>
              </a:rPr>
              <a:t>Geneva, 2020</a:t>
            </a:r>
          </a:p>
          <a:p>
            <a:r>
              <a:rPr lang="en-US" sz="1200" baseline="30000" dirty="0" smtClean="0"/>
              <a:t>2</a:t>
            </a:r>
            <a:r>
              <a:rPr lang="en-US" sz="1200" dirty="0" smtClean="0"/>
              <a:t>Rowlinson, Musser, Khare. </a:t>
            </a:r>
            <a:r>
              <a:rPr lang="en-US" sz="1200" i="1" dirty="0"/>
              <a:t>Mycobacterium tuberculosis</a:t>
            </a:r>
            <a:r>
              <a:rPr lang="en-US" sz="1200" dirty="0"/>
              <a:t> </a:t>
            </a:r>
            <a:r>
              <a:rPr lang="en-US" sz="1200" dirty="0" smtClean="0"/>
              <a:t>Complex, Manual of Clinical Microbiology, 13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ed., in review, 2022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6447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9130" y="1967848"/>
            <a:ext cx="8619308" cy="41653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negative result can be used to diagnose disease</a:t>
            </a:r>
          </a:p>
          <a:p>
            <a:r>
              <a:rPr lang="en-US" sz="2400" dirty="0" smtClean="0"/>
              <a:t>A positive result can represent contamination</a:t>
            </a:r>
          </a:p>
          <a:p>
            <a:r>
              <a:rPr lang="en-US" sz="2400" dirty="0"/>
              <a:t>The sensitivity is high</a:t>
            </a:r>
          </a:p>
          <a:p>
            <a:r>
              <a:rPr lang="en-US" sz="2400" dirty="0"/>
              <a:t>These are commonly offered tests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442" y="1073538"/>
            <a:ext cx="11556115" cy="8943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Which of the following is true about an NTM-NAAT from specimen?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5381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9130" y="1967848"/>
            <a:ext cx="8619308" cy="41653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negative result can be used to diagnose disease</a:t>
            </a:r>
          </a:p>
          <a:p>
            <a:r>
              <a:rPr lang="en-US" sz="2400" dirty="0" smtClean="0"/>
              <a:t>A positive result can represent normal flora</a:t>
            </a:r>
          </a:p>
          <a:p>
            <a:r>
              <a:rPr lang="en-US" sz="2400" dirty="0"/>
              <a:t>The sensitivity is high</a:t>
            </a:r>
          </a:p>
          <a:p>
            <a:r>
              <a:rPr lang="en-US" sz="2400" dirty="0"/>
              <a:t>These are commonly offered tests</a:t>
            </a:r>
          </a:p>
          <a:p>
            <a:endParaRPr lang="en-US" sz="2400" dirty="0" smtClean="0"/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3442" y="1073538"/>
            <a:ext cx="11556115" cy="8943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Which of the following is true about an NTM-NAAT from specimen?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43442" y="2409568"/>
            <a:ext cx="8022082" cy="4448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0775" y="1183943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Conflicts of Interest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8467" y="2078253"/>
            <a:ext cx="11006347" cy="38570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Lab contract research: INSMED, </a:t>
            </a:r>
            <a:r>
              <a:rPr lang="en-US" dirty="0" err="1"/>
              <a:t>Spero</a:t>
            </a:r>
            <a:r>
              <a:rPr lang="en-US" dirty="0"/>
              <a:t> Therapeutics, </a:t>
            </a:r>
            <a:r>
              <a:rPr lang="en-US" dirty="0" err="1"/>
              <a:t>RedHill</a:t>
            </a:r>
            <a:r>
              <a:rPr lang="en-US" dirty="0"/>
              <a:t> Biopharma, AN2 Therapeutics, </a:t>
            </a:r>
            <a:r>
              <a:rPr lang="en-US" dirty="0" err="1"/>
              <a:t>Paratek</a:t>
            </a:r>
            <a:r>
              <a:rPr lang="en-US" dirty="0"/>
              <a:t> </a:t>
            </a:r>
            <a:r>
              <a:rPr lang="en-US" dirty="0" smtClean="0"/>
              <a:t>Pharmaceuticals, </a:t>
            </a:r>
            <a:r>
              <a:rPr lang="en-US" dirty="0" err="1" smtClean="0"/>
              <a:t>Mannkind</a:t>
            </a:r>
            <a:r>
              <a:rPr lang="en-US" dirty="0" smtClean="0"/>
              <a:t> Corporation</a:t>
            </a:r>
            <a:endParaRPr lang="en-US" dirty="0"/>
          </a:p>
          <a:p>
            <a:r>
              <a:rPr lang="en-US" dirty="0"/>
              <a:t>Research grants: Illumina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6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8152237" y="1967848"/>
            <a:ext cx="3556001" cy="25254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“TB programmes should transition to replacing microscopy as the initial diagnostic test with molecular [WHO-endorsed rapid diagnostics] that allow for the detection of MTBC.” </a:t>
            </a:r>
          </a:p>
          <a:p>
            <a:r>
              <a:rPr lang="en-US" sz="1600" smtClean="0">
                <a:solidFill>
                  <a:srgbClr val="0070C0"/>
                </a:solidFill>
              </a:rPr>
              <a:t>Smears still helpful for NTM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5758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0517" y="2372524"/>
            <a:ext cx="1712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Potassium permanganate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6720" y="1151856"/>
            <a:ext cx="12592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Primary Stain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4977" y="1151856"/>
            <a:ext cx="10906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Decolorizer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5971" y="4690460"/>
            <a:ext cx="1286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3% acid-alcohol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8096" y="1151856"/>
            <a:ext cx="1206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Counterstain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2228" y="4690460"/>
            <a:ext cx="12945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Methylene blue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097" y="4690460"/>
            <a:ext cx="1152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Carbolfuchsin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140353" y="3094809"/>
            <a:ext cx="7886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Kinyoun</a:t>
            </a:r>
            <a:endParaRPr 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0353" y="4122283"/>
            <a:ext cx="7886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Ziehl</a:t>
            </a:r>
            <a:r>
              <a:rPr lang="en-US" sz="1500" b="1" dirty="0"/>
              <a:t> </a:t>
            </a:r>
            <a:r>
              <a:rPr lang="en-US" sz="1500" b="1" dirty="0" err="1"/>
              <a:t>Neelsen</a:t>
            </a:r>
            <a:endParaRPr lang="en-US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99714" y="1623723"/>
            <a:ext cx="112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Auramine</a:t>
            </a:r>
            <a:r>
              <a:rPr lang="en-US" sz="1500" b="1" dirty="0"/>
              <a:t> </a:t>
            </a:r>
            <a:r>
              <a:rPr lang="en-US" sz="1500" b="1" dirty="0" err="1"/>
              <a:t>rhodamine</a:t>
            </a:r>
            <a:endParaRPr lang="en-US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7965" y="1151856"/>
            <a:ext cx="889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Mordant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33721" y="5013913"/>
            <a:ext cx="7118305" cy="961702"/>
            <a:chOff x="1441083" y="520005"/>
            <a:chExt cx="9491073" cy="1282269"/>
          </a:xfrm>
        </p:grpSpPr>
        <p:sp>
          <p:nvSpPr>
            <p:cNvPr id="14" name="TextBox 13"/>
            <p:cNvSpPr txBox="1"/>
            <p:nvPr/>
          </p:nvSpPr>
          <p:spPr>
            <a:xfrm>
              <a:off x="1441083" y="763201"/>
              <a:ext cx="853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Gram stain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3097" y="1402165"/>
              <a:ext cx="94752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Alcohol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14013" y="1402165"/>
              <a:ext cx="101814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Safranin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0202" y="1402165"/>
              <a:ext cx="14568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Crystal violet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5188" y="1402165"/>
              <a:ext cx="8382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Iodine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526727" y="520005"/>
              <a:ext cx="800846" cy="919144"/>
              <a:chOff x="4092891" y="2344673"/>
              <a:chExt cx="800846" cy="91914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56095" y="520005"/>
              <a:ext cx="800846" cy="919144"/>
              <a:chOff x="4092891" y="2344673"/>
              <a:chExt cx="800846" cy="91914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709263" y="520005"/>
              <a:ext cx="800846" cy="919144"/>
              <a:chOff x="4092891" y="2344673"/>
              <a:chExt cx="800846" cy="91914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800531" y="520005"/>
              <a:ext cx="800846" cy="919144"/>
              <a:chOff x="4092891" y="2344673"/>
              <a:chExt cx="800846" cy="91914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546345" y="3996852"/>
            <a:ext cx="600635" cy="689358"/>
            <a:chOff x="4092891" y="2344673"/>
            <a:chExt cx="800846" cy="919144"/>
          </a:xfrm>
        </p:grpSpPr>
        <p:sp>
          <p:nvSpPr>
            <p:cNvPr id="56" name="Oval 55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ounded Rectangle 59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ounded Rectangle 60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ounded Rectangle 61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ounded Rectangle 62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8932" y="3996852"/>
            <a:ext cx="600635" cy="689358"/>
            <a:chOff x="4092891" y="2344673"/>
            <a:chExt cx="800846" cy="919144"/>
          </a:xfrm>
        </p:grpSpPr>
        <p:sp>
          <p:nvSpPr>
            <p:cNvPr id="65" name="Oval 64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ounded Rectangle 68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69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Rounded Rectangle 70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78880" y="3996852"/>
            <a:ext cx="600635" cy="689358"/>
            <a:chOff x="4092891" y="2344673"/>
            <a:chExt cx="800846" cy="919144"/>
          </a:xfrm>
        </p:grpSpPr>
        <p:sp>
          <p:nvSpPr>
            <p:cNvPr id="74" name="Oval 73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Rounded Rectangle 79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72" y="3996853"/>
            <a:ext cx="493819" cy="71786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499810" y="4690460"/>
            <a:ext cx="5180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Heat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95971" y="3597877"/>
            <a:ext cx="1286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3% acid-alcohol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285396" y="3597877"/>
            <a:ext cx="12945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Methylene blue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49097" y="3597877"/>
            <a:ext cx="1152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Carbolfuchsin</a:t>
            </a:r>
            <a:endParaRPr lang="en-US" sz="1350" dirty="0"/>
          </a:p>
        </p:txBody>
      </p:sp>
      <p:grpSp>
        <p:nvGrpSpPr>
          <p:cNvPr id="87" name="Group 86"/>
          <p:cNvGrpSpPr/>
          <p:nvPr/>
        </p:nvGrpSpPr>
        <p:grpSpPr>
          <a:xfrm>
            <a:off x="8553582" y="2854249"/>
            <a:ext cx="600635" cy="689358"/>
            <a:chOff x="4092891" y="2344673"/>
            <a:chExt cx="800846" cy="919144"/>
          </a:xfrm>
        </p:grpSpPr>
        <p:sp>
          <p:nvSpPr>
            <p:cNvPr id="88" name="Oval 87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Rounded Rectangle 91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Rounded Rectangle 92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Rounded Rectangle 93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Rounded Rectangle 94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968932" y="2854249"/>
            <a:ext cx="600635" cy="689358"/>
            <a:chOff x="4092891" y="2344673"/>
            <a:chExt cx="800846" cy="919144"/>
          </a:xfrm>
        </p:grpSpPr>
        <p:sp>
          <p:nvSpPr>
            <p:cNvPr id="97" name="Oval 96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ounded Rectangle 100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ounded Rectangle 101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Rounded Rectangle 102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Rounded Rectangle 103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778880" y="2854249"/>
            <a:ext cx="600635" cy="689358"/>
            <a:chOff x="4092891" y="2344673"/>
            <a:chExt cx="800846" cy="919144"/>
          </a:xfrm>
        </p:grpSpPr>
        <p:sp>
          <p:nvSpPr>
            <p:cNvPr id="106" name="Oval 105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Oval 106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ounded Rectangle 110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Rounded Rectangle 111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Rounded Rectangle 112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412726" y="3597877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Phenol</a:t>
            </a:r>
          </a:p>
        </p:txBody>
      </p:sp>
      <p:pic>
        <p:nvPicPr>
          <p:cNvPr id="115" name="Picture 4" descr="Phe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7" y="2854249"/>
            <a:ext cx="763429" cy="5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6600678" y="2372524"/>
            <a:ext cx="14175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0.5% acid-alcohol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569969" y="2372524"/>
            <a:ext cx="958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Auramine</a:t>
            </a:r>
            <a:r>
              <a:rPr lang="en-US" sz="1350" dirty="0"/>
              <a:t>-</a:t>
            </a:r>
          </a:p>
          <a:p>
            <a:pPr algn="ctr"/>
            <a:r>
              <a:rPr lang="en-US" sz="1350" dirty="0" err="1"/>
              <a:t>rhodamine</a:t>
            </a:r>
            <a:endParaRPr lang="en-US" sz="135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8472381" y="1531586"/>
            <a:ext cx="795698" cy="851181"/>
            <a:chOff x="10375963" y="5684538"/>
            <a:chExt cx="1060931" cy="1134908"/>
          </a:xfrm>
        </p:grpSpPr>
        <p:sp>
          <p:nvSpPr>
            <p:cNvPr id="119" name="Rectangle 118"/>
            <p:cNvSpPr/>
            <p:nvPr/>
          </p:nvSpPr>
          <p:spPr>
            <a:xfrm>
              <a:off x="10375963" y="5684538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0467899" y="5765646"/>
              <a:ext cx="800846" cy="919144"/>
              <a:chOff x="4092891" y="2344673"/>
              <a:chExt cx="800846" cy="919144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6939164" y="1531586"/>
            <a:ext cx="795698" cy="851181"/>
            <a:chOff x="8650460" y="5637521"/>
            <a:chExt cx="1060931" cy="1134908"/>
          </a:xfrm>
        </p:grpSpPr>
        <p:sp>
          <p:nvSpPr>
            <p:cNvPr id="130" name="Rectangle 129"/>
            <p:cNvSpPr/>
            <p:nvPr/>
          </p:nvSpPr>
          <p:spPr>
            <a:xfrm>
              <a:off x="8650460" y="5637521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8752378" y="5755392"/>
              <a:ext cx="800846" cy="919144"/>
              <a:chOff x="4092891" y="2344673"/>
              <a:chExt cx="800846" cy="919144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651580" y="1531586"/>
            <a:ext cx="795698" cy="851181"/>
            <a:chOff x="3774157" y="5536473"/>
            <a:chExt cx="1060931" cy="1134908"/>
          </a:xfrm>
        </p:grpSpPr>
        <p:sp>
          <p:nvSpPr>
            <p:cNvPr id="141" name="Rectangle 140"/>
            <p:cNvSpPr/>
            <p:nvPr/>
          </p:nvSpPr>
          <p:spPr>
            <a:xfrm>
              <a:off x="3774157" y="5536473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3890439" y="5650869"/>
              <a:ext cx="800846" cy="919144"/>
              <a:chOff x="4092891" y="2344673"/>
              <a:chExt cx="800846" cy="919144"/>
            </a:xfrm>
            <a:solidFill>
              <a:srgbClr val="DAEA08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43" name="Oval 142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52" name="Rectangle 151"/>
          <p:cNvSpPr/>
          <p:nvPr/>
        </p:nvSpPr>
        <p:spPr>
          <a:xfrm>
            <a:off x="1937405" y="2812127"/>
            <a:ext cx="8206275" cy="2155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3" name="Rectangle 152"/>
          <p:cNvSpPr/>
          <p:nvPr/>
        </p:nvSpPr>
        <p:spPr>
          <a:xfrm>
            <a:off x="1899714" y="4913748"/>
            <a:ext cx="8206275" cy="99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5330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0517" y="2372524"/>
            <a:ext cx="1712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Potassium permanganate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6720" y="1151856"/>
            <a:ext cx="12592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Primary Stain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4977" y="1151856"/>
            <a:ext cx="10906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Decolorizer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5971" y="4690460"/>
            <a:ext cx="1286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3% acid-alcohol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8096" y="1151856"/>
            <a:ext cx="1206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Counterstain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2228" y="4690460"/>
            <a:ext cx="12945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Methylene blue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097" y="4690460"/>
            <a:ext cx="1152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Carbolfuchsin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996069" y="3094809"/>
            <a:ext cx="932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Kinyoun</a:t>
            </a:r>
            <a:endParaRPr 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96069" y="4122283"/>
            <a:ext cx="932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Ziehl</a:t>
            </a:r>
            <a:r>
              <a:rPr lang="en-US" sz="1500" b="1" dirty="0"/>
              <a:t> </a:t>
            </a:r>
            <a:r>
              <a:rPr lang="en-US" sz="1500" b="1" dirty="0" err="1"/>
              <a:t>Neelsen</a:t>
            </a:r>
            <a:endParaRPr lang="en-US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99714" y="1623723"/>
            <a:ext cx="112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Auramine</a:t>
            </a:r>
            <a:r>
              <a:rPr lang="en-US" sz="1500" b="1" dirty="0"/>
              <a:t> </a:t>
            </a:r>
            <a:r>
              <a:rPr lang="en-US" sz="1500" b="1" dirty="0" err="1"/>
              <a:t>rhodamine</a:t>
            </a:r>
            <a:endParaRPr lang="en-US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7965" y="1151856"/>
            <a:ext cx="889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Mordant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33721" y="5013913"/>
            <a:ext cx="7118305" cy="961702"/>
            <a:chOff x="1441083" y="520005"/>
            <a:chExt cx="9491073" cy="1282269"/>
          </a:xfrm>
        </p:grpSpPr>
        <p:sp>
          <p:nvSpPr>
            <p:cNvPr id="14" name="TextBox 13"/>
            <p:cNvSpPr txBox="1"/>
            <p:nvPr/>
          </p:nvSpPr>
          <p:spPr>
            <a:xfrm>
              <a:off x="1441083" y="763201"/>
              <a:ext cx="853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Gram stain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3097" y="1402165"/>
              <a:ext cx="94752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Alcohol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14013" y="1402165"/>
              <a:ext cx="101814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Safranin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0202" y="1402165"/>
              <a:ext cx="14568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Crystal violet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5188" y="1402165"/>
              <a:ext cx="8382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Iodine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526727" y="520005"/>
              <a:ext cx="800846" cy="919144"/>
              <a:chOff x="4092891" y="2344673"/>
              <a:chExt cx="800846" cy="91914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56095" y="520005"/>
              <a:ext cx="800846" cy="919144"/>
              <a:chOff x="4092891" y="2344673"/>
              <a:chExt cx="800846" cy="91914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709263" y="520005"/>
              <a:ext cx="800846" cy="919144"/>
              <a:chOff x="4092891" y="2344673"/>
              <a:chExt cx="800846" cy="91914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800531" y="520005"/>
              <a:ext cx="800846" cy="919144"/>
              <a:chOff x="4092891" y="2344673"/>
              <a:chExt cx="800846" cy="91914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546345" y="3996852"/>
            <a:ext cx="600635" cy="689358"/>
            <a:chOff x="4092891" y="2344673"/>
            <a:chExt cx="800846" cy="919144"/>
          </a:xfrm>
        </p:grpSpPr>
        <p:sp>
          <p:nvSpPr>
            <p:cNvPr id="56" name="Oval 55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ounded Rectangle 59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ounded Rectangle 60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ounded Rectangle 61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ounded Rectangle 62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8932" y="3996852"/>
            <a:ext cx="600635" cy="689358"/>
            <a:chOff x="4092891" y="2344673"/>
            <a:chExt cx="800846" cy="919144"/>
          </a:xfrm>
        </p:grpSpPr>
        <p:sp>
          <p:nvSpPr>
            <p:cNvPr id="65" name="Oval 64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ounded Rectangle 68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69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Rounded Rectangle 70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78880" y="3996852"/>
            <a:ext cx="600635" cy="689358"/>
            <a:chOff x="4092891" y="2344673"/>
            <a:chExt cx="800846" cy="919144"/>
          </a:xfrm>
        </p:grpSpPr>
        <p:sp>
          <p:nvSpPr>
            <p:cNvPr id="74" name="Oval 73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Rounded Rectangle 79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72" y="3996853"/>
            <a:ext cx="493819" cy="71786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499810" y="4690460"/>
            <a:ext cx="5180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Heat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95971" y="3597877"/>
            <a:ext cx="1286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3% acid-alcohol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285396" y="3597877"/>
            <a:ext cx="12945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Methylene blue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49097" y="3597877"/>
            <a:ext cx="1152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Carbolfuchsin</a:t>
            </a:r>
            <a:endParaRPr lang="en-US" sz="1350" dirty="0"/>
          </a:p>
        </p:txBody>
      </p:sp>
      <p:grpSp>
        <p:nvGrpSpPr>
          <p:cNvPr id="87" name="Group 86"/>
          <p:cNvGrpSpPr/>
          <p:nvPr/>
        </p:nvGrpSpPr>
        <p:grpSpPr>
          <a:xfrm>
            <a:off x="8553582" y="2854249"/>
            <a:ext cx="600635" cy="689358"/>
            <a:chOff x="4092891" y="2344673"/>
            <a:chExt cx="800846" cy="919144"/>
          </a:xfrm>
        </p:grpSpPr>
        <p:sp>
          <p:nvSpPr>
            <p:cNvPr id="88" name="Oval 87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Rounded Rectangle 91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Rounded Rectangle 92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Rounded Rectangle 93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Rounded Rectangle 94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968932" y="2854249"/>
            <a:ext cx="600635" cy="689358"/>
            <a:chOff x="4092891" y="2344673"/>
            <a:chExt cx="800846" cy="919144"/>
          </a:xfrm>
        </p:grpSpPr>
        <p:sp>
          <p:nvSpPr>
            <p:cNvPr id="97" name="Oval 96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ounded Rectangle 100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ounded Rectangle 101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Rounded Rectangle 102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Rounded Rectangle 103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778880" y="2854249"/>
            <a:ext cx="600635" cy="689358"/>
            <a:chOff x="4092891" y="2344673"/>
            <a:chExt cx="800846" cy="919144"/>
          </a:xfrm>
        </p:grpSpPr>
        <p:sp>
          <p:nvSpPr>
            <p:cNvPr id="106" name="Oval 105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Oval 106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ounded Rectangle 110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Rounded Rectangle 111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Rounded Rectangle 112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412726" y="3597877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Phenol</a:t>
            </a:r>
          </a:p>
        </p:txBody>
      </p:sp>
      <p:pic>
        <p:nvPicPr>
          <p:cNvPr id="115" name="Picture 4" descr="Phe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7" y="2854249"/>
            <a:ext cx="763429" cy="5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6600678" y="2372524"/>
            <a:ext cx="14175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0.5% acid-alcohol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569969" y="2372524"/>
            <a:ext cx="958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Auramine</a:t>
            </a:r>
            <a:r>
              <a:rPr lang="en-US" sz="1350" dirty="0"/>
              <a:t>-</a:t>
            </a:r>
          </a:p>
          <a:p>
            <a:pPr algn="ctr"/>
            <a:r>
              <a:rPr lang="en-US" sz="1350" dirty="0" err="1"/>
              <a:t>rhodamine</a:t>
            </a:r>
            <a:endParaRPr lang="en-US" sz="135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8472381" y="1531586"/>
            <a:ext cx="795698" cy="851181"/>
            <a:chOff x="10375963" y="5684538"/>
            <a:chExt cx="1060931" cy="1134908"/>
          </a:xfrm>
        </p:grpSpPr>
        <p:sp>
          <p:nvSpPr>
            <p:cNvPr id="119" name="Rectangle 118"/>
            <p:cNvSpPr/>
            <p:nvPr/>
          </p:nvSpPr>
          <p:spPr>
            <a:xfrm>
              <a:off x="10375963" y="5684538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0467899" y="5765646"/>
              <a:ext cx="800846" cy="919144"/>
              <a:chOff x="4092891" y="2344673"/>
              <a:chExt cx="800846" cy="919144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6939164" y="1531586"/>
            <a:ext cx="795698" cy="851181"/>
            <a:chOff x="8650460" y="5637521"/>
            <a:chExt cx="1060931" cy="1134908"/>
          </a:xfrm>
        </p:grpSpPr>
        <p:sp>
          <p:nvSpPr>
            <p:cNvPr id="130" name="Rectangle 129"/>
            <p:cNvSpPr/>
            <p:nvPr/>
          </p:nvSpPr>
          <p:spPr>
            <a:xfrm>
              <a:off x="8650460" y="5637521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8752378" y="5755392"/>
              <a:ext cx="800846" cy="919144"/>
              <a:chOff x="4092891" y="2344673"/>
              <a:chExt cx="800846" cy="919144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651580" y="1531586"/>
            <a:ext cx="795698" cy="851181"/>
            <a:chOff x="3774157" y="5536473"/>
            <a:chExt cx="1060931" cy="1134908"/>
          </a:xfrm>
        </p:grpSpPr>
        <p:sp>
          <p:nvSpPr>
            <p:cNvPr id="141" name="Rectangle 140"/>
            <p:cNvSpPr/>
            <p:nvPr/>
          </p:nvSpPr>
          <p:spPr>
            <a:xfrm>
              <a:off x="3774157" y="5536473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3890439" y="5650869"/>
              <a:ext cx="800846" cy="919144"/>
              <a:chOff x="4092891" y="2344673"/>
              <a:chExt cx="800846" cy="919144"/>
            </a:xfrm>
            <a:solidFill>
              <a:srgbClr val="DAEA08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43" name="Oval 142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153" name="Rectangle 152"/>
          <p:cNvSpPr/>
          <p:nvPr/>
        </p:nvSpPr>
        <p:spPr>
          <a:xfrm>
            <a:off x="1899714" y="4913748"/>
            <a:ext cx="8206275" cy="99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05631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540" y="1462060"/>
            <a:ext cx="7007147" cy="3675980"/>
            <a:chOff x="1809750" y="1462862"/>
            <a:chExt cx="8572500" cy="4115614"/>
          </a:xfrm>
        </p:grpSpPr>
        <p:pic>
          <p:nvPicPr>
            <p:cNvPr id="3" name="Picture 2" descr="Figure 4 Staining and microscopy for acid fast bacilli. (A) Ziehl–Neelsen stain and light microscopy (×1000). (B) Auramine staining and light emitting diode microscopy (×40).91 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0" y="1825625"/>
              <a:ext cx="8572500" cy="375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69324" y="1481959"/>
              <a:ext cx="1465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Ziehl</a:t>
              </a:r>
              <a:r>
                <a:rPr lang="en-US" dirty="0" err="1"/>
                <a:t>-</a:t>
              </a:r>
              <a:r>
                <a:rPr lang="en-US" dirty="0" err="1" smtClean="0"/>
                <a:t>Neelsen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77807" y="1462862"/>
              <a:ext cx="1100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Auramine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57224" y="5273146"/>
            <a:ext cx="7962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O’Shea, Wilson. </a:t>
            </a:r>
            <a:r>
              <a:rPr lang="en-US" sz="900" dirty="0" smtClean="0">
                <a:hlinkClick r:id="rId4"/>
              </a:rPr>
              <a:t>https://www.semanticscholar.org/paper/Tuberculosis-and-the-military.-O%E2%80%99Shea-Wilson/6a18505cd7cce1cbde4df1409085862d8a7cd376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5575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1072" y="1810624"/>
            <a:ext cx="8619308" cy="2935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Ziehl Neelsen: sensitivity = 20-70%; need ~10</a:t>
            </a:r>
            <a:r>
              <a:rPr lang="en-US" sz="2400" baseline="30000" smtClean="0"/>
              <a:t>4</a:t>
            </a:r>
            <a:r>
              <a:rPr lang="en-US" sz="2400" smtClean="0"/>
              <a:t>-10</a:t>
            </a:r>
            <a:r>
              <a:rPr lang="en-US" sz="2400" baseline="30000" smtClean="0"/>
              <a:t>5</a:t>
            </a:r>
            <a:r>
              <a:rPr lang="en-US" sz="2400" smtClean="0"/>
              <a:t> bacilli/ml</a:t>
            </a:r>
          </a:p>
          <a:p>
            <a:r>
              <a:rPr lang="en-US" sz="2400" smtClean="0"/>
              <a:t>Auramine-rhodamine smears: ~5-10% more sensitive </a:t>
            </a:r>
          </a:p>
          <a:p>
            <a:r>
              <a:rPr lang="en-US" sz="2400" smtClean="0"/>
              <a:t>Turnaround time: 24 hours</a:t>
            </a:r>
          </a:p>
          <a:p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3379" y="802014"/>
            <a:ext cx="8619308" cy="894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AFB Smears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361" y="5616810"/>
            <a:ext cx="5974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Somoskovi</a:t>
            </a:r>
            <a:r>
              <a:rPr lang="en-US" sz="1400" dirty="0" smtClean="0"/>
              <a:t> et al. </a:t>
            </a:r>
            <a:r>
              <a:rPr lang="en-US" sz="1400" dirty="0" smtClean="0">
                <a:hlinkClick r:id="rId3"/>
              </a:rPr>
              <a:t>https://www.ncbi.nlm.nih.gov/pmc/articles/PMC2925666/#R2</a:t>
            </a:r>
            <a:endParaRPr lang="en-US" sz="1400" dirty="0" smtClean="0"/>
          </a:p>
          <a:p>
            <a:r>
              <a:rPr lang="en-US" sz="1400" dirty="0" err="1" smtClean="0"/>
              <a:t>Cattamanchi</a:t>
            </a:r>
            <a:r>
              <a:rPr lang="en-US" sz="1400" dirty="0" smtClean="0"/>
              <a:t> et al. </a:t>
            </a:r>
            <a:r>
              <a:rPr lang="en-US" sz="1400" dirty="0" smtClean="0">
                <a:hlinkClick r:id="rId4"/>
              </a:rPr>
              <a:t>https://www.ncbi.nlm.nih.gov/pmc/articles/PMC2754584/</a:t>
            </a:r>
            <a:endParaRPr lang="en-US" sz="1400" dirty="0" smtClean="0"/>
          </a:p>
          <a:p>
            <a:r>
              <a:rPr lang="en-US" sz="1400" dirty="0" smtClean="0"/>
              <a:t>Singh, </a:t>
            </a:r>
            <a:r>
              <a:rPr lang="en-US" sz="1400" dirty="0" err="1" smtClean="0"/>
              <a:t>Parija</a:t>
            </a:r>
            <a:r>
              <a:rPr lang="en-US" sz="1400" dirty="0" smtClean="0"/>
              <a:t>. </a:t>
            </a:r>
            <a:r>
              <a:rPr lang="en-US" sz="1400" dirty="0" smtClean="0">
                <a:hlinkClick r:id="rId5"/>
              </a:rPr>
              <a:t>https://www.ncbi.nlm.nih.gov/pubmed/10772577</a:t>
            </a:r>
            <a:endParaRPr lang="en-US" sz="1400" dirty="0" smtClean="0"/>
          </a:p>
          <a:p>
            <a:r>
              <a:rPr lang="en-US" sz="1400" dirty="0" err="1" smtClean="0"/>
              <a:t>Azadi</a:t>
            </a:r>
            <a:r>
              <a:rPr lang="en-US" sz="1400" dirty="0" smtClean="0"/>
              <a:t> et al. </a:t>
            </a:r>
            <a:r>
              <a:rPr lang="en-US" sz="1400" dirty="0" smtClean="0">
                <a:solidFill>
                  <a:schemeClr val="tx1"/>
                </a:solidFill>
                <a:hlinkClick r:id="rId6"/>
              </a:rPr>
              <a:t>https://www.ncbi.nlm.nih.gov/pmc/articles/PMC5897959/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err="1" smtClean="0"/>
              <a:t>Ghiasi</a:t>
            </a:r>
            <a:r>
              <a:rPr lang="en-US" sz="1400" dirty="0"/>
              <a:t> et al. </a:t>
            </a: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link.springer.com/article/10.1007/s40475-015-0043-1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506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0517" y="2372524"/>
            <a:ext cx="17127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Potassium permanganate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6720" y="1151856"/>
            <a:ext cx="12592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Primary Stain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4977" y="1151856"/>
            <a:ext cx="10906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Decolorizer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5971" y="4690460"/>
            <a:ext cx="1286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3% acid-alcohol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8096" y="1151856"/>
            <a:ext cx="12064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Counterstain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02228" y="4690460"/>
            <a:ext cx="12945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Methylene blue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097" y="4690460"/>
            <a:ext cx="1152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Carbolfuchsin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996069" y="3094809"/>
            <a:ext cx="932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Kinyoun</a:t>
            </a:r>
            <a:endParaRPr lang="en-US" sz="1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96069" y="4122283"/>
            <a:ext cx="9329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Ziehl</a:t>
            </a:r>
            <a:r>
              <a:rPr lang="en-US" sz="1500" b="1" dirty="0"/>
              <a:t> </a:t>
            </a:r>
            <a:r>
              <a:rPr lang="en-US" sz="1500" b="1" dirty="0" err="1"/>
              <a:t>Neelsen</a:t>
            </a:r>
            <a:endParaRPr lang="en-US" sz="15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99714" y="1623723"/>
            <a:ext cx="1122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Auramine</a:t>
            </a:r>
            <a:r>
              <a:rPr lang="en-US" sz="1500" b="1" dirty="0"/>
              <a:t> </a:t>
            </a:r>
            <a:r>
              <a:rPr lang="en-US" sz="1500" b="1" dirty="0" err="1"/>
              <a:t>rhodamine</a:t>
            </a:r>
            <a:endParaRPr lang="en-US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37965" y="1151856"/>
            <a:ext cx="889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Mordant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33721" y="5013913"/>
            <a:ext cx="7118305" cy="961702"/>
            <a:chOff x="1441083" y="520005"/>
            <a:chExt cx="9491073" cy="1282269"/>
          </a:xfrm>
        </p:grpSpPr>
        <p:sp>
          <p:nvSpPr>
            <p:cNvPr id="14" name="TextBox 13"/>
            <p:cNvSpPr txBox="1"/>
            <p:nvPr/>
          </p:nvSpPr>
          <p:spPr>
            <a:xfrm>
              <a:off x="1441083" y="763201"/>
              <a:ext cx="85344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/>
                <a:t>Gram stain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3097" y="1402165"/>
              <a:ext cx="94752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Alcohol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914013" y="1402165"/>
              <a:ext cx="101814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Safranin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60202" y="1402165"/>
              <a:ext cx="145680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Crystal violet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05188" y="1402165"/>
              <a:ext cx="8382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Iodine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526727" y="520005"/>
              <a:ext cx="800846" cy="919144"/>
              <a:chOff x="4092891" y="2344673"/>
              <a:chExt cx="800846" cy="919144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656095" y="520005"/>
              <a:ext cx="800846" cy="919144"/>
              <a:chOff x="4092891" y="2344673"/>
              <a:chExt cx="800846" cy="91914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709263" y="520005"/>
              <a:ext cx="800846" cy="919144"/>
              <a:chOff x="4092891" y="2344673"/>
              <a:chExt cx="800846" cy="919144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800531" y="520005"/>
              <a:ext cx="800846" cy="919144"/>
              <a:chOff x="4092891" y="2344673"/>
              <a:chExt cx="800846" cy="91914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546345" y="3996852"/>
            <a:ext cx="600635" cy="689358"/>
            <a:chOff x="4092891" y="2344673"/>
            <a:chExt cx="800846" cy="919144"/>
          </a:xfrm>
        </p:grpSpPr>
        <p:sp>
          <p:nvSpPr>
            <p:cNvPr id="56" name="Oval 55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Oval 56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ounded Rectangle 59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ounded Rectangle 60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ounded Rectangle 61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ounded Rectangle 62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8932" y="3996852"/>
            <a:ext cx="600635" cy="689358"/>
            <a:chOff x="4092891" y="2344673"/>
            <a:chExt cx="800846" cy="919144"/>
          </a:xfrm>
        </p:grpSpPr>
        <p:sp>
          <p:nvSpPr>
            <p:cNvPr id="65" name="Oval 64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Oval 67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ounded Rectangle 68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69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Rounded Rectangle 70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78880" y="3996852"/>
            <a:ext cx="600635" cy="689358"/>
            <a:chOff x="4092891" y="2344673"/>
            <a:chExt cx="800846" cy="919144"/>
          </a:xfrm>
        </p:grpSpPr>
        <p:sp>
          <p:nvSpPr>
            <p:cNvPr id="74" name="Oval 73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7" name="Oval 76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8" name="Rounded Rectangle 77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78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Rounded Rectangle 79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1" name="Rounded Rectangle 80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872" y="3996853"/>
            <a:ext cx="493819" cy="71786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5499810" y="4690460"/>
            <a:ext cx="5180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Heat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95971" y="3597877"/>
            <a:ext cx="12861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3% acid-alcohol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285396" y="3597877"/>
            <a:ext cx="12945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Methylene blue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49097" y="3597877"/>
            <a:ext cx="1152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Carbolfuchsin</a:t>
            </a:r>
            <a:endParaRPr lang="en-US" sz="1350" dirty="0"/>
          </a:p>
        </p:txBody>
      </p:sp>
      <p:grpSp>
        <p:nvGrpSpPr>
          <p:cNvPr id="87" name="Group 86"/>
          <p:cNvGrpSpPr/>
          <p:nvPr/>
        </p:nvGrpSpPr>
        <p:grpSpPr>
          <a:xfrm>
            <a:off x="8553582" y="2854249"/>
            <a:ext cx="600635" cy="689358"/>
            <a:chOff x="4092891" y="2344673"/>
            <a:chExt cx="800846" cy="919144"/>
          </a:xfrm>
        </p:grpSpPr>
        <p:sp>
          <p:nvSpPr>
            <p:cNvPr id="88" name="Oval 87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Oval 88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Oval 89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Oval 90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" name="Rounded Rectangle 91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3" name="Rounded Rectangle 92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Rounded Rectangle 93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5" name="Rounded Rectangle 94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968932" y="2854249"/>
            <a:ext cx="600635" cy="689358"/>
            <a:chOff x="4092891" y="2344673"/>
            <a:chExt cx="800846" cy="919144"/>
          </a:xfrm>
        </p:grpSpPr>
        <p:sp>
          <p:nvSpPr>
            <p:cNvPr id="97" name="Oval 96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8" name="Oval 97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9" name="Oval 98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0" name="Oval 99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ounded Rectangle 100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ounded Rectangle 101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3" name="Rounded Rectangle 102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Rounded Rectangle 103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778880" y="2854249"/>
            <a:ext cx="600635" cy="689358"/>
            <a:chOff x="4092891" y="2344673"/>
            <a:chExt cx="800846" cy="919144"/>
          </a:xfrm>
        </p:grpSpPr>
        <p:sp>
          <p:nvSpPr>
            <p:cNvPr id="106" name="Oval 105"/>
            <p:cNvSpPr/>
            <p:nvPr/>
          </p:nvSpPr>
          <p:spPr>
            <a:xfrm>
              <a:off x="4457427" y="2529860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7" name="Oval 106"/>
            <p:cNvSpPr/>
            <p:nvPr/>
          </p:nvSpPr>
          <p:spPr>
            <a:xfrm>
              <a:off x="4608967" y="235312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8" name="Oval 107"/>
            <p:cNvSpPr/>
            <p:nvPr/>
          </p:nvSpPr>
          <p:spPr>
            <a:xfrm>
              <a:off x="4092891" y="2839916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423968" y="3139463"/>
              <a:ext cx="111919" cy="124354"/>
            </a:xfrm>
            <a:prstGeom prst="ellipse">
              <a:avLst/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9279032">
              <a:off x="4275464" y="2344673"/>
              <a:ext cx="78827" cy="611892"/>
            </a:xfrm>
            <a:prstGeom prst="roundRect">
              <a:avLst>
                <a:gd name="adj" fmla="val 4687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ounded Rectangle 110"/>
            <p:cNvSpPr/>
            <p:nvPr/>
          </p:nvSpPr>
          <p:spPr>
            <a:xfrm rot="1526453">
              <a:off x="4696952" y="2486804"/>
              <a:ext cx="78827" cy="611892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2" name="Rounded Rectangle 111"/>
            <p:cNvSpPr/>
            <p:nvPr/>
          </p:nvSpPr>
          <p:spPr>
            <a:xfrm rot="15616033">
              <a:off x="4261998" y="2907533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3" name="Rounded Rectangle 112"/>
            <p:cNvSpPr/>
            <p:nvPr/>
          </p:nvSpPr>
          <p:spPr>
            <a:xfrm rot="11577766">
              <a:off x="4813712" y="2885702"/>
              <a:ext cx="80025" cy="303384"/>
            </a:xfrm>
            <a:prstGeom prst="roundRect">
              <a:avLst>
                <a:gd name="adj" fmla="val 39745"/>
              </a:avLst>
            </a:prstGeom>
            <a:solidFill>
              <a:srgbClr val="FF5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412726" y="3597877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Phenol</a:t>
            </a:r>
          </a:p>
        </p:txBody>
      </p:sp>
      <p:pic>
        <p:nvPicPr>
          <p:cNvPr id="115" name="Picture 4" descr="Phe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987" y="2854249"/>
            <a:ext cx="763429" cy="5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Box 115"/>
          <p:cNvSpPr txBox="1"/>
          <p:nvPr/>
        </p:nvSpPr>
        <p:spPr>
          <a:xfrm>
            <a:off x="6600678" y="2372524"/>
            <a:ext cx="14175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0.5% acid-alcohol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569969" y="2372524"/>
            <a:ext cx="9589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 err="1"/>
              <a:t>Auramine</a:t>
            </a:r>
            <a:r>
              <a:rPr lang="en-US" sz="1350" dirty="0"/>
              <a:t>-</a:t>
            </a:r>
          </a:p>
          <a:p>
            <a:pPr algn="ctr"/>
            <a:r>
              <a:rPr lang="en-US" sz="1350" dirty="0" err="1"/>
              <a:t>rhodamine</a:t>
            </a:r>
            <a:endParaRPr lang="en-US" sz="1350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8472381" y="1531586"/>
            <a:ext cx="795698" cy="851181"/>
            <a:chOff x="10375963" y="5684538"/>
            <a:chExt cx="1060931" cy="1134908"/>
          </a:xfrm>
        </p:grpSpPr>
        <p:sp>
          <p:nvSpPr>
            <p:cNvPr id="119" name="Rectangle 118"/>
            <p:cNvSpPr/>
            <p:nvPr/>
          </p:nvSpPr>
          <p:spPr>
            <a:xfrm>
              <a:off x="10375963" y="5684538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10467899" y="5765646"/>
              <a:ext cx="800846" cy="919144"/>
              <a:chOff x="4092891" y="2344673"/>
              <a:chExt cx="800846" cy="919144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6939164" y="1531586"/>
            <a:ext cx="795698" cy="851181"/>
            <a:chOff x="8650460" y="5637521"/>
            <a:chExt cx="1060931" cy="1134908"/>
          </a:xfrm>
        </p:grpSpPr>
        <p:sp>
          <p:nvSpPr>
            <p:cNvPr id="130" name="Rectangle 129"/>
            <p:cNvSpPr/>
            <p:nvPr/>
          </p:nvSpPr>
          <p:spPr>
            <a:xfrm>
              <a:off x="8650460" y="5637521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8752378" y="5755392"/>
              <a:ext cx="800846" cy="919144"/>
              <a:chOff x="4092891" y="2344673"/>
              <a:chExt cx="800846" cy="919144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solidFill>
                <a:srgbClr val="DAEA08"/>
              </a:solidFill>
              <a:ln>
                <a:solidFill>
                  <a:schemeClr val="tx1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solidFill>
                <a:schemeClr val="accent4">
                  <a:lumMod val="20000"/>
                  <a:lumOff val="80000"/>
                  <a:alpha val="7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3651580" y="1531586"/>
            <a:ext cx="795698" cy="851181"/>
            <a:chOff x="3774157" y="5536473"/>
            <a:chExt cx="1060931" cy="1134908"/>
          </a:xfrm>
        </p:grpSpPr>
        <p:sp>
          <p:nvSpPr>
            <p:cNvPr id="141" name="Rectangle 140"/>
            <p:cNvSpPr/>
            <p:nvPr/>
          </p:nvSpPr>
          <p:spPr>
            <a:xfrm>
              <a:off x="3774157" y="5536473"/>
              <a:ext cx="1060931" cy="11349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3890439" y="5650869"/>
              <a:ext cx="800846" cy="919144"/>
              <a:chOff x="4092891" y="2344673"/>
              <a:chExt cx="800846" cy="919144"/>
            </a:xfrm>
            <a:solidFill>
              <a:srgbClr val="DAEA08"/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43" name="Oval 142"/>
              <p:cNvSpPr/>
              <p:nvPr/>
            </p:nvSpPr>
            <p:spPr>
              <a:xfrm>
                <a:off x="4457427" y="2529860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608967" y="2353126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092891" y="2839916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423968" y="3139463"/>
                <a:ext cx="111919" cy="124354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 rot="19279032">
                <a:off x="4275464" y="2344673"/>
                <a:ext cx="78827" cy="611892"/>
              </a:xfrm>
              <a:prstGeom prst="roundRect">
                <a:avLst>
                  <a:gd name="adj" fmla="val 4687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Rounded Rectangle 147"/>
              <p:cNvSpPr/>
              <p:nvPr/>
            </p:nvSpPr>
            <p:spPr>
              <a:xfrm rot="1526453">
                <a:off x="4696952" y="2486804"/>
                <a:ext cx="78827" cy="611892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 rot="15616033">
                <a:off x="4261998" y="2907533"/>
                <a:ext cx="80025" cy="303384"/>
              </a:xfrm>
              <a:prstGeom prst="roundRect">
                <a:avLst>
                  <a:gd name="adj" fmla="val 397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 rot="11577766">
                <a:off x="4813712" y="2885702"/>
                <a:ext cx="80025" cy="303384"/>
              </a:xfrm>
              <a:prstGeom prst="roundRect">
                <a:avLst>
                  <a:gd name="adj" fmla="val 39745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03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1581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8413" y="109521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Culture techniques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6106" y="1989528"/>
            <a:ext cx="6079660" cy="29356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Liquid cultures </a:t>
            </a:r>
          </a:p>
          <a:p>
            <a:pPr lvl="1"/>
            <a:r>
              <a:rPr lang="en-US" dirty="0" smtClean="0"/>
              <a:t>Supplements</a:t>
            </a:r>
          </a:p>
          <a:p>
            <a:pPr lvl="2"/>
            <a:r>
              <a:rPr lang="en-US" dirty="0" smtClean="0"/>
              <a:t>Sugars (dextrose or glucose)</a:t>
            </a:r>
          </a:p>
          <a:p>
            <a:pPr lvl="2"/>
            <a:r>
              <a:rPr lang="en-US" dirty="0" smtClean="0"/>
              <a:t>Oleic acid</a:t>
            </a:r>
          </a:p>
          <a:p>
            <a:pPr lvl="2"/>
            <a:r>
              <a:rPr lang="en-US" dirty="0" smtClean="0"/>
              <a:t>Catalase</a:t>
            </a:r>
          </a:p>
          <a:p>
            <a:pPr lvl="1"/>
            <a:r>
              <a:rPr lang="en-US" dirty="0" smtClean="0"/>
              <a:t>Antibiotic cocktails</a:t>
            </a:r>
          </a:p>
          <a:p>
            <a:pPr lvl="1"/>
            <a:r>
              <a:rPr lang="en-US" dirty="0" smtClean="0"/>
              <a:t>10-15% more sensitive than solid cultures. </a:t>
            </a:r>
          </a:p>
          <a:p>
            <a:pPr lvl="1"/>
            <a:r>
              <a:rPr lang="en-US" dirty="0" smtClean="0"/>
              <a:t>More rapid growth compared to solid culture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794421" y="1561172"/>
            <a:ext cx="4326600" cy="3900072"/>
            <a:chOff x="7203761" y="1830077"/>
            <a:chExt cx="3671970" cy="3497351"/>
          </a:xfrm>
        </p:grpSpPr>
        <p:grpSp>
          <p:nvGrpSpPr>
            <p:cNvPr id="4" name="Group 3"/>
            <p:cNvGrpSpPr/>
            <p:nvPr/>
          </p:nvGrpSpPr>
          <p:grpSpPr>
            <a:xfrm>
              <a:off x="7203761" y="1830077"/>
              <a:ext cx="3557252" cy="3238803"/>
              <a:chOff x="6876288" y="1332771"/>
              <a:chExt cx="4780991" cy="402199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9827046" y="1338867"/>
                <a:ext cx="1276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MGIT tubes</a:t>
                </a:r>
                <a:endParaRPr lang="en-US" dirty="0"/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31061" y="2245329"/>
                <a:ext cx="1822796" cy="246237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980214" y="1332771"/>
                <a:ext cx="17352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/>
                  <a:t>VersaTREK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Myco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876288" y="4720350"/>
                <a:ext cx="2097024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50" dirty="0"/>
                  <a:t>https://www.fishersci.com/shop/products/versatrek-myco-media-6/Y711142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543018" y="5049000"/>
                <a:ext cx="3114261" cy="3057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 smtClean="0"/>
                  <a:t>Positive MGIT</a:t>
                </a:r>
                <a:endParaRPr lang="en-US" sz="10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5113" y="2294785"/>
              <a:ext cx="670618" cy="24751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2811" y="2294785"/>
              <a:ext cx="798645" cy="245080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0071456" y="4773430"/>
              <a:ext cx="80427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/>
                <a:t>Positive MGIT under UV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01456" y="2257159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NJH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05731" y="2294785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NJH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360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2228" y="1128187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Culture techniques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9920" y="2022497"/>
            <a:ext cx="4886479" cy="2935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Solid culture</a:t>
            </a:r>
          </a:p>
          <a:p>
            <a:pPr lvl="1"/>
            <a:r>
              <a:rPr lang="en-US" sz="1800" dirty="0" smtClean="0"/>
              <a:t>Lowenstein Jensen agar </a:t>
            </a:r>
          </a:p>
          <a:p>
            <a:pPr lvl="2"/>
            <a:r>
              <a:rPr lang="en-US" sz="1600" dirty="0" smtClean="0"/>
              <a:t>contains egg and malachite green</a:t>
            </a:r>
          </a:p>
          <a:p>
            <a:pPr lvl="1"/>
            <a:r>
              <a:rPr lang="en-US" sz="1800" dirty="0" err="1" smtClean="0"/>
              <a:t>Middlebrook</a:t>
            </a:r>
            <a:r>
              <a:rPr lang="en-US" sz="1800" dirty="0" smtClean="0"/>
              <a:t> agar</a:t>
            </a:r>
          </a:p>
          <a:p>
            <a:pPr lvl="2"/>
            <a:r>
              <a:rPr lang="en-US" sz="1600" dirty="0" smtClean="0"/>
              <a:t>Contains casein hydrolysate (for MDR TB)</a:t>
            </a:r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6567138" y="1650037"/>
            <a:ext cx="5175096" cy="4851123"/>
            <a:chOff x="6320118" y="1224175"/>
            <a:chExt cx="5458042" cy="5132175"/>
          </a:xfrm>
        </p:grpSpPr>
        <p:pic>
          <p:nvPicPr>
            <p:cNvPr id="5" name="Picture 2" descr="Middlebrook Aga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1" r="4195"/>
            <a:stretch/>
          </p:blipFill>
          <p:spPr bwMode="auto">
            <a:xfrm>
              <a:off x="7821621" y="1531002"/>
              <a:ext cx="3956539" cy="4000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968161" y="5427107"/>
              <a:ext cx="3809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https://www.fishersci.ca/shop/products/remel-middlebrook-7h11-agar/r01605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204760" y="1224175"/>
              <a:ext cx="27970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Middlebrook</a:t>
              </a:r>
              <a:r>
                <a:rPr lang="en-US" dirty="0"/>
                <a:t> </a:t>
              </a:r>
              <a:r>
                <a:rPr lang="en-US" dirty="0" smtClean="0"/>
                <a:t>7H10 or 7H11 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8531" y="1650096"/>
              <a:ext cx="1100787" cy="37526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320118" y="5494576"/>
              <a:ext cx="12192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https://www.fishersci.ca/shop/products/lowenstein-jensen-medium-lj/p-4523753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50213" y="1232078"/>
              <a:ext cx="3590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LJ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5987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8774" y="1217397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Culture conditions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6467" y="2111707"/>
            <a:ext cx="8619308" cy="293569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Culture incubated for 6-8 weeks</a:t>
            </a:r>
          </a:p>
          <a:p>
            <a:r>
              <a:rPr lang="en-US" smtClean="0"/>
              <a:t>Temperatures</a:t>
            </a:r>
          </a:p>
          <a:p>
            <a:pPr lvl="1"/>
            <a:r>
              <a:rPr lang="en-US" smtClean="0"/>
              <a:t>35-37</a:t>
            </a:r>
            <a:r>
              <a:rPr lang="en-US" baseline="30000" smtClean="0"/>
              <a:t>o</a:t>
            </a:r>
            <a:r>
              <a:rPr lang="en-US" smtClean="0"/>
              <a:t>C: routine</a:t>
            </a:r>
          </a:p>
          <a:p>
            <a:pPr lvl="1"/>
            <a:r>
              <a:rPr lang="en-US" smtClean="0"/>
              <a:t>42</a:t>
            </a:r>
            <a:r>
              <a:rPr lang="en-US" baseline="30000" smtClean="0"/>
              <a:t>o</a:t>
            </a:r>
            <a:r>
              <a:rPr lang="en-US" smtClean="0"/>
              <a:t>C: </a:t>
            </a:r>
            <a:r>
              <a:rPr lang="en-US" i="1" smtClean="0"/>
              <a:t>M. xenopi</a:t>
            </a:r>
          </a:p>
          <a:p>
            <a:pPr lvl="1"/>
            <a:r>
              <a:rPr lang="en-US" smtClean="0"/>
              <a:t>30-32</a:t>
            </a:r>
            <a:r>
              <a:rPr lang="en-US" baseline="30000" smtClean="0"/>
              <a:t>o</a:t>
            </a:r>
            <a:r>
              <a:rPr lang="en-US" smtClean="0"/>
              <a:t>C: </a:t>
            </a:r>
            <a:r>
              <a:rPr lang="en-US" i="1" smtClean="0"/>
              <a:t>M. marinum, M. haemophilum, M. ulcerans</a:t>
            </a:r>
            <a:r>
              <a:rPr lang="en-US" smtClean="0"/>
              <a:t> </a:t>
            </a:r>
          </a:p>
          <a:p>
            <a:r>
              <a:rPr lang="en-US" smtClean="0"/>
              <a:t>Supplements:</a:t>
            </a:r>
          </a:p>
          <a:p>
            <a:pPr lvl="1"/>
            <a:r>
              <a:rPr lang="en-US" smtClean="0"/>
              <a:t>Hemin, ferric ammonium citrate – </a:t>
            </a:r>
            <a:r>
              <a:rPr lang="en-US" i="1" smtClean="0"/>
              <a:t>M. haemophilum</a:t>
            </a:r>
          </a:p>
          <a:p>
            <a:pPr lvl="1"/>
            <a:r>
              <a:rPr lang="en-US" smtClean="0"/>
              <a:t>Egg yolk – </a:t>
            </a:r>
            <a:r>
              <a:rPr lang="en-US" i="1" smtClean="0"/>
              <a:t>M. ulcerans</a:t>
            </a:r>
          </a:p>
          <a:p>
            <a:pPr lvl="1"/>
            <a:r>
              <a:rPr lang="en-US" smtClean="0"/>
              <a:t>Mycobactin J – </a:t>
            </a:r>
            <a:r>
              <a:rPr lang="en-US" i="1" smtClean="0"/>
              <a:t>M. genavense, M. avium </a:t>
            </a:r>
            <a:r>
              <a:rPr lang="en-US" smtClean="0"/>
              <a:t>subsp. </a:t>
            </a:r>
            <a:r>
              <a:rPr lang="en-US" i="1" smtClean="0"/>
              <a:t>paratuberculosis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2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077" y="1161642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Learning objectives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88770" y="2055952"/>
            <a:ext cx="8619308" cy="2935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Changes to mycobacterial nomenclature</a:t>
            </a:r>
          </a:p>
          <a:p>
            <a:r>
              <a:rPr lang="en-US" smtClean="0"/>
              <a:t>Smear and culture methods for NTM</a:t>
            </a:r>
          </a:p>
          <a:p>
            <a:r>
              <a:rPr lang="en-US" smtClean="0"/>
              <a:t>Methods of NTM identification</a:t>
            </a:r>
          </a:p>
          <a:p>
            <a:r>
              <a:rPr lang="en-US" smtClean="0"/>
              <a:t>Methods for NTM susceptibility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13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683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2228" y="1117037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Identification techniques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99921" y="2011347"/>
            <a:ext cx="8619308" cy="2935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MALDI-TOF mass spectrometry</a:t>
            </a:r>
          </a:p>
          <a:p>
            <a:r>
              <a:rPr lang="en-US" sz="2400" dirty="0"/>
              <a:t>PCR-based line probes</a:t>
            </a:r>
          </a:p>
          <a:p>
            <a:r>
              <a:rPr lang="en-US" sz="2400" dirty="0" smtClean="0"/>
              <a:t>Sequencing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2604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833" y="1157556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MALDI-TOF Mass Spectrometry</a:t>
            </a:r>
            <a:endParaRPr lang="en-US" sz="3600" dirty="0"/>
          </a:p>
        </p:txBody>
      </p:sp>
      <p:grpSp>
        <p:nvGrpSpPr>
          <p:cNvPr id="9" name="Group 8"/>
          <p:cNvGrpSpPr/>
          <p:nvPr/>
        </p:nvGrpSpPr>
        <p:grpSpPr>
          <a:xfrm>
            <a:off x="830592" y="2135884"/>
            <a:ext cx="10119904" cy="4173031"/>
            <a:chOff x="771215" y="2135884"/>
            <a:chExt cx="8204734" cy="31338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215" y="2135884"/>
              <a:ext cx="4926129" cy="288259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019065" y="5008098"/>
              <a:ext cx="65772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https://www.beckmancoulter.com/products/microbiology/maldi-tof-mass-spectrometry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3212" y="3217359"/>
              <a:ext cx="1042737" cy="1285354"/>
            </a:xfrm>
            <a:prstGeom prst="rect">
              <a:avLst/>
            </a:prstGeom>
          </p:spPr>
        </p:pic>
        <p:pic>
          <p:nvPicPr>
            <p:cNvPr id="6" name="Picture 2" descr="VITEK MS MALDI-TOF Mass Spectrometer for Microorganism Identification from  bioMérieux, Inc. - Product Description and Detail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4" r="29245"/>
            <a:stretch/>
          </p:blipFill>
          <p:spPr bwMode="auto">
            <a:xfrm>
              <a:off x="6425254" y="2494024"/>
              <a:ext cx="1171074" cy="212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14371" y="4616093"/>
              <a:ext cx="559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Vitek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62413" y="4503313"/>
              <a:ext cx="6678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Bruker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1614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833" y="1157556"/>
            <a:ext cx="10826670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Why differentiate within complexes and subspecies?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7838" y="2374824"/>
            <a:ext cx="8229600" cy="41467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Different treatment patterns</a:t>
            </a:r>
          </a:p>
          <a:p>
            <a:r>
              <a:rPr lang="en-US" dirty="0" smtClean="0"/>
              <a:t>Is prolonged positivity due to re-infection with a similar species?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3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3379" y="1262003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Line Probe Assays (LPA)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072" y="2156313"/>
            <a:ext cx="5441438" cy="29356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Step 1: PCR</a:t>
            </a:r>
          </a:p>
          <a:p>
            <a:r>
              <a:rPr lang="en-US" sz="2400" dirty="0" smtClean="0"/>
              <a:t>Step 2: Amplicons are bound onto a membrane containing capture probes for identification and drug resistance genes</a:t>
            </a:r>
          </a:p>
          <a:p>
            <a:r>
              <a:rPr lang="en-US" sz="2400" dirty="0" smtClean="0"/>
              <a:t>Step 3: Pattern of binding is read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820" t="12572" r="24496"/>
          <a:stretch/>
        </p:blipFill>
        <p:spPr>
          <a:xfrm>
            <a:off x="10058401" y="972072"/>
            <a:ext cx="1984916" cy="5634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46299" y="6175430"/>
            <a:ext cx="18121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Khare. Guide to clinical and Diagnostic Virology, 2019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293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505682" y="1171615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LPA results</a:t>
            </a:r>
            <a:endParaRPr lang="en-US" sz="3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7206" y="2048764"/>
            <a:ext cx="11055818" cy="4106709"/>
            <a:chOff x="513349" y="2167773"/>
            <a:chExt cx="12441820" cy="4257090"/>
          </a:xfrm>
        </p:grpSpPr>
        <p:pic>
          <p:nvPicPr>
            <p:cNvPr id="14" name="Picture 2" descr="d3194e22-3fe5-41f3-ac71-049f17379fa4@NJHealt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49" y="2167773"/>
              <a:ext cx="8569994" cy="413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9141421" y="4700337"/>
              <a:ext cx="3813748" cy="474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M. abscessus </a:t>
              </a:r>
              <a:r>
                <a:rPr lang="en-US" sz="1600" dirty="0" smtClean="0"/>
                <a:t>subsp. </a:t>
              </a:r>
              <a:r>
                <a:rPr lang="en-US" sz="1600" i="1" dirty="0" smtClean="0"/>
                <a:t>abscessus</a:t>
              </a:r>
              <a:endParaRPr lang="en-US" sz="1600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1421" y="5334000"/>
              <a:ext cx="3813748" cy="474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M. abscessus </a:t>
              </a:r>
              <a:r>
                <a:rPr lang="en-US" sz="1600" dirty="0" smtClean="0"/>
                <a:t>subsp. </a:t>
              </a:r>
              <a:r>
                <a:rPr lang="en-US" sz="1600" i="1" dirty="0" smtClean="0"/>
                <a:t>abscessus</a:t>
              </a:r>
              <a:endParaRPr lang="en-US" sz="16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73506" y="5911516"/>
              <a:ext cx="3334660" cy="35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M. </a:t>
              </a:r>
              <a:r>
                <a:rPr lang="en-US" sz="1600" i="1" dirty="0" err="1" smtClean="0"/>
                <a:t>intracellulare</a:t>
              </a:r>
              <a:r>
                <a:rPr lang="en-US" sz="1600" i="1" dirty="0" smtClean="0"/>
                <a:t> </a:t>
              </a:r>
              <a:r>
                <a:rPr lang="en-US" sz="1600" dirty="0" smtClean="0"/>
                <a:t>subsp. </a:t>
              </a:r>
              <a:r>
                <a:rPr lang="en-US" sz="1600" i="1" dirty="0" smtClean="0"/>
                <a:t>chimaera</a:t>
              </a:r>
              <a:endParaRPr lang="en-US" sz="1600" i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1686" y="4443663"/>
              <a:ext cx="786062" cy="19571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99939" y="4467726"/>
              <a:ext cx="2542672" cy="19571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22820" y="4459705"/>
              <a:ext cx="1042737" cy="19090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80620" y="5117435"/>
              <a:ext cx="461242" cy="561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R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88640" y="4499812"/>
              <a:ext cx="296779" cy="561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3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471" y="1050129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Sanger Sequencing 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6164" y="1944439"/>
            <a:ext cx="8619308" cy="29356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Step 1: amplify a target gene</a:t>
            </a:r>
          </a:p>
          <a:p>
            <a:pPr lvl="1"/>
            <a:r>
              <a:rPr lang="en-US" sz="2000" smtClean="0"/>
              <a:t>Most common gene for identification</a:t>
            </a:r>
          </a:p>
          <a:p>
            <a:pPr lvl="2"/>
            <a:r>
              <a:rPr lang="en-US" sz="1800" i="1" smtClean="0"/>
              <a:t>rpoB</a:t>
            </a:r>
            <a:r>
              <a:rPr lang="en-US" sz="1800" smtClean="0"/>
              <a:t> – encodes subunit of bacterial RNA polymerase</a:t>
            </a:r>
            <a:r>
              <a:rPr lang="en-US" sz="1800" baseline="30000" smtClean="0"/>
              <a:t>1</a:t>
            </a:r>
            <a:endParaRPr lang="en-US" sz="1800" smtClean="0"/>
          </a:p>
          <a:p>
            <a:pPr lvl="2"/>
            <a:r>
              <a:rPr lang="en-US" sz="1800" smtClean="0"/>
              <a:t>16S –rDNA encoding the 30S ribosomal rRNA</a:t>
            </a:r>
          </a:p>
          <a:p>
            <a:pPr lvl="2"/>
            <a:r>
              <a:rPr lang="en-US" sz="1800" smtClean="0"/>
              <a:t>16S-23S ITS – intergenic spacer region</a:t>
            </a:r>
          </a:p>
          <a:p>
            <a:pPr lvl="2"/>
            <a:r>
              <a:rPr lang="en-US" sz="1800" i="1" smtClean="0"/>
              <a:t>hsp65</a:t>
            </a:r>
            <a:r>
              <a:rPr lang="en-US" sz="1800" smtClean="0"/>
              <a:t> – encodes a bacterial heat shock protein</a:t>
            </a:r>
          </a:p>
          <a:p>
            <a:r>
              <a:rPr lang="en-US" sz="2400" smtClean="0"/>
              <a:t>Step 2: sequence the amplified gene</a:t>
            </a:r>
          </a:p>
          <a:p>
            <a:r>
              <a:rPr lang="en-US" sz="2400" smtClean="0"/>
              <a:t>Step 3: compare the sequence to a database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165023" y="6284934"/>
            <a:ext cx="7153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latin typeface="Dutch801BT-Roman"/>
              </a:rPr>
              <a:t>Simmon</a:t>
            </a:r>
            <a:r>
              <a:rPr lang="en-US" sz="1050" dirty="0" smtClean="0">
                <a:latin typeface="Dutch801BT-Roman"/>
              </a:rPr>
              <a:t> et al. Simultaneous </a:t>
            </a:r>
            <a:r>
              <a:rPr lang="en-US" sz="1050" dirty="0">
                <a:latin typeface="Dutch801BT-Roman"/>
              </a:rPr>
              <a:t>Sequence Analysis of the 16S </a:t>
            </a:r>
            <a:r>
              <a:rPr lang="en-US" sz="1050" dirty="0" err="1">
                <a:latin typeface="Dutch801BT-Roman"/>
              </a:rPr>
              <a:t>rRNA</a:t>
            </a:r>
            <a:r>
              <a:rPr lang="en-US" sz="1050" dirty="0">
                <a:latin typeface="Dutch801BT-Roman"/>
              </a:rPr>
              <a:t> and </a:t>
            </a:r>
            <a:r>
              <a:rPr lang="en-US" sz="1050" i="1" dirty="0" err="1">
                <a:latin typeface="Dutch801BT-Italic"/>
              </a:rPr>
              <a:t>rpoB</a:t>
            </a:r>
            <a:r>
              <a:rPr lang="en-US" sz="1050" i="1" dirty="0">
                <a:latin typeface="Dutch801BT-Italic"/>
              </a:rPr>
              <a:t> </a:t>
            </a:r>
            <a:r>
              <a:rPr lang="en-US" sz="1050" dirty="0">
                <a:latin typeface="Dutch801BT-Roman"/>
              </a:rPr>
              <a:t>Genes </a:t>
            </a:r>
            <a:r>
              <a:rPr lang="en-US" sz="1050" dirty="0" smtClean="0">
                <a:latin typeface="Dutch801BT-Roman"/>
              </a:rPr>
              <a:t>by Use </a:t>
            </a:r>
            <a:r>
              <a:rPr lang="en-US" sz="1050" dirty="0">
                <a:latin typeface="Dutch801BT-Roman"/>
              </a:rPr>
              <a:t>of </a:t>
            </a:r>
            <a:r>
              <a:rPr lang="en-US" sz="1050" dirty="0" err="1">
                <a:latin typeface="Dutch801BT-Roman"/>
              </a:rPr>
              <a:t>RipSeq</a:t>
            </a:r>
            <a:r>
              <a:rPr lang="en-US" sz="1050" dirty="0">
                <a:latin typeface="Dutch801BT-Roman"/>
              </a:rPr>
              <a:t> Software To Identify </a:t>
            </a:r>
            <a:r>
              <a:rPr lang="en-US" sz="1050" i="1" dirty="0">
                <a:latin typeface="Dutch801BT-Italic"/>
              </a:rPr>
              <a:t>Mycobacterium </a:t>
            </a:r>
            <a:r>
              <a:rPr lang="en-US" sz="1050" dirty="0" smtClean="0">
                <a:latin typeface="Dutch801BT-Roman"/>
              </a:rPr>
              <a:t>Species. JCM, 2010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461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959" y="1073538"/>
            <a:ext cx="11433959" cy="89431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Most common organisms seen in our lab (2020-2021, inclusive)</a:t>
            </a:r>
            <a:endParaRPr lang="en-US" sz="36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017081"/>
              </p:ext>
            </p:extLst>
          </p:nvPr>
        </p:nvGraphicFramePr>
        <p:xfrm>
          <a:off x="2152186" y="1605776"/>
          <a:ext cx="7582830" cy="505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3995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3782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11" y="107988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Antibiotic susceptibility testing (AST)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7922" y="1980548"/>
            <a:ext cx="5857875" cy="6794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Broth microdilution testing</a:t>
            </a: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285796" y="2731856"/>
            <a:ext cx="7613681" cy="3724700"/>
            <a:chOff x="2982483" y="2257235"/>
            <a:chExt cx="8637744" cy="4360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2483" y="2614863"/>
              <a:ext cx="5985054" cy="40025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075266" y="2900302"/>
              <a:ext cx="443091" cy="345237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975003" y="3821575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75003" y="4244320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75003" y="4667066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75003" y="5089809"/>
              <a:ext cx="854094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16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75003" y="5544639"/>
              <a:ext cx="854094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32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4096" y="2257235"/>
              <a:ext cx="653633" cy="32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CLR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75003" y="3398830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85789" y="2976084"/>
              <a:ext cx="897740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0.5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66982" y="5967385"/>
              <a:ext cx="854094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64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117306" y="2967790"/>
              <a:ext cx="361198" cy="361198"/>
            </a:xfrm>
            <a:prstGeom prst="ellipse">
              <a:avLst/>
            </a:prstGeom>
            <a:pattFill prst="pct4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Oval 16"/>
            <p:cNvSpPr/>
            <p:nvPr/>
          </p:nvSpPr>
          <p:spPr>
            <a:xfrm>
              <a:off x="8116399" y="3808712"/>
              <a:ext cx="361198" cy="361198"/>
            </a:xfrm>
            <a:prstGeom prst="ellipse">
              <a:avLst/>
            </a:prstGeom>
            <a:pattFill prst="pct2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Oval 17"/>
            <p:cNvSpPr/>
            <p:nvPr/>
          </p:nvSpPr>
          <p:spPr>
            <a:xfrm>
              <a:off x="8112770" y="3390520"/>
              <a:ext cx="361198" cy="361198"/>
            </a:xfrm>
            <a:prstGeom prst="ellipse">
              <a:avLst/>
            </a:prstGeom>
            <a:pattFill prst="pct4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8117306" y="4232348"/>
              <a:ext cx="361198" cy="361198"/>
            </a:xfrm>
            <a:prstGeom prst="ellipse">
              <a:avLst/>
            </a:prstGeom>
            <a:pattFill prst="pct4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9971314" y="4862286"/>
              <a:ext cx="103051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125200" y="4678680"/>
              <a:ext cx="495027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MIC</a:t>
              </a:r>
              <a:endParaRPr lang="en-US" sz="1200" dirty="0"/>
            </a:p>
          </p:txBody>
        </p:sp>
      </p:grpSp>
      <p:sp>
        <p:nvSpPr>
          <p:cNvPr id="22" name="Oval 21"/>
          <p:cNvSpPr/>
          <p:nvPr/>
        </p:nvSpPr>
        <p:spPr>
          <a:xfrm>
            <a:off x="6812230" y="4065578"/>
            <a:ext cx="318376" cy="308558"/>
          </a:xfrm>
          <a:prstGeom prst="ellipse">
            <a:avLst/>
          </a:prstGeom>
          <a:pattFill prst="pct4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5300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262" y="1087713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Classification and taxonomy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38507" y="2243607"/>
            <a:ext cx="8452625" cy="4257553"/>
            <a:chOff x="2156712" y="2243608"/>
            <a:chExt cx="6275521" cy="3459192"/>
          </a:xfrm>
        </p:grpSpPr>
        <p:sp>
          <p:nvSpPr>
            <p:cNvPr id="3" name="TextBox 2"/>
            <p:cNvSpPr txBox="1"/>
            <p:nvPr/>
          </p:nvSpPr>
          <p:spPr>
            <a:xfrm>
              <a:off x="3753211" y="2243608"/>
              <a:ext cx="3082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Non-tuberculous mycobacteria</a:t>
              </a:r>
              <a:endParaRPr lang="en-US" dirty="0"/>
            </a:p>
          </p:txBody>
        </p:sp>
        <p:cxnSp>
          <p:nvCxnSpPr>
            <p:cNvPr id="4" name="Straight Arrow Connector 3"/>
            <p:cNvCxnSpPr>
              <a:stCxn id="3" idx="2"/>
              <a:endCxn id="6" idx="0"/>
            </p:cNvCxnSpPr>
            <p:nvPr/>
          </p:nvCxnSpPr>
          <p:spPr>
            <a:xfrm flipH="1">
              <a:off x="3204676" y="2612940"/>
              <a:ext cx="2089662" cy="420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3" idx="2"/>
              <a:endCxn id="7" idx="0"/>
            </p:cNvCxnSpPr>
            <p:nvPr/>
          </p:nvCxnSpPr>
          <p:spPr>
            <a:xfrm>
              <a:off x="5294338" y="2612940"/>
              <a:ext cx="2089932" cy="420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156712" y="3033006"/>
              <a:ext cx="2095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Growth on solid agar within 7 days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36305" y="3033006"/>
              <a:ext cx="2095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Growth on solid agar after 7 days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6" idx="2"/>
              <a:endCxn id="10" idx="0"/>
            </p:cNvCxnSpPr>
            <p:nvPr/>
          </p:nvCxnSpPr>
          <p:spPr>
            <a:xfrm>
              <a:off x="3204676" y="3679337"/>
              <a:ext cx="0" cy="226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2"/>
              <a:endCxn id="11" idx="0"/>
            </p:cNvCxnSpPr>
            <p:nvPr/>
          </p:nvCxnSpPr>
          <p:spPr>
            <a:xfrm>
              <a:off x="7384269" y="3679337"/>
              <a:ext cx="0" cy="226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270004" y="3906042"/>
              <a:ext cx="18693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Rapidly growing mycobacteria </a:t>
              </a:r>
            </a:p>
            <a:p>
              <a:pPr algn="ctr"/>
              <a:r>
                <a:rPr lang="en-US" dirty="0" smtClean="0"/>
                <a:t>(RGM)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55573" y="3906042"/>
              <a:ext cx="14573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Slowly growing mycobacteria </a:t>
              </a:r>
            </a:p>
            <a:p>
              <a:pPr algn="ctr"/>
              <a:r>
                <a:rPr lang="en-US" dirty="0" smtClean="0"/>
                <a:t>(SGM)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39347" y="4502471"/>
              <a:ext cx="23793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Runyoun</a:t>
              </a:r>
              <a:r>
                <a:rPr lang="en-US" dirty="0" smtClean="0"/>
                <a:t> classification: </a:t>
              </a:r>
            </a:p>
            <a:p>
              <a:pPr marL="342900" indent="-342900">
                <a:buAutoNum type="arabicParenR"/>
              </a:pPr>
              <a:r>
                <a:rPr lang="en-US" dirty="0" err="1"/>
                <a:t>Nonchromogens</a:t>
              </a:r>
              <a:endParaRPr lang="en-US" dirty="0" smtClean="0"/>
            </a:p>
            <a:p>
              <a:pPr marL="342900" indent="-342900">
                <a:buAutoNum type="arabicParenR"/>
              </a:pPr>
              <a:r>
                <a:rPr lang="en-US" dirty="0" err="1" smtClean="0"/>
                <a:t>Photochromogen</a:t>
              </a:r>
              <a:endParaRPr lang="en-US" dirty="0"/>
            </a:p>
            <a:p>
              <a:pPr marL="342900" indent="-342900">
                <a:buAutoNum type="arabicParenR"/>
              </a:pPr>
              <a:r>
                <a:rPr lang="en-US" dirty="0" smtClean="0"/>
                <a:t>Scotochromogen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33286" y="853579"/>
            <a:ext cx="1836660" cy="5926362"/>
            <a:chOff x="10440833" y="1306608"/>
            <a:chExt cx="1391985" cy="4735033"/>
          </a:xfrm>
        </p:grpSpPr>
        <p:pic>
          <p:nvPicPr>
            <p:cNvPr id="13" name="2F3EE07E-2027-4E7D-A2BD-858787320724" descr="2F3EE07E-2027-4E7D-A2BD-85878732072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39"/>
            <a:stretch/>
          </p:blipFill>
          <p:spPr bwMode="auto">
            <a:xfrm>
              <a:off x="10440833" y="3000478"/>
              <a:ext cx="1364459" cy="1387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t="8341"/>
            <a:stretch/>
          </p:blipFill>
          <p:spPr>
            <a:xfrm>
              <a:off x="10440833" y="1346197"/>
              <a:ext cx="1364459" cy="166698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/>
            <a:srcRect t="8225"/>
            <a:stretch/>
          </p:blipFill>
          <p:spPr>
            <a:xfrm>
              <a:off x="10440833" y="4372561"/>
              <a:ext cx="1364459" cy="16690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362818" y="1306608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NJH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362818" y="2979939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NJH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362818" y="4372561"/>
              <a:ext cx="470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NJH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6584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956" y="1118183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AST Interpretation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3649" y="2012493"/>
            <a:ext cx="8619308" cy="29356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Minimum Inhibitory concentration = MIC value</a:t>
            </a:r>
          </a:p>
          <a:p>
            <a:r>
              <a:rPr lang="en-US" sz="2400" dirty="0" smtClean="0"/>
              <a:t>Interpretation</a:t>
            </a:r>
          </a:p>
          <a:p>
            <a:pPr lvl="2"/>
            <a:r>
              <a:rPr lang="en-US" sz="1800" dirty="0" smtClean="0"/>
              <a:t>S, I, R =  Susceptible, Intermediate, Resistant </a:t>
            </a:r>
          </a:p>
          <a:p>
            <a:pPr lvl="2"/>
            <a:r>
              <a:rPr lang="en-US" sz="1800" dirty="0" smtClean="0"/>
              <a:t>Defined by CLSI M62, 2018</a:t>
            </a:r>
          </a:p>
          <a:p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715709" y="3180121"/>
            <a:ext cx="7316455" cy="3536129"/>
            <a:chOff x="1993025" y="3008433"/>
            <a:chExt cx="7740174" cy="37606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7694" t="40315" r="58283" b="23264"/>
            <a:stretch/>
          </p:blipFill>
          <p:spPr>
            <a:xfrm>
              <a:off x="1993025" y="3715062"/>
              <a:ext cx="3598319" cy="293225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79296" y="3453927"/>
              <a:ext cx="873712" cy="550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MAC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64200" y="3008433"/>
              <a:ext cx="4068999" cy="550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 Rapid growingly mycobacteria</a:t>
              </a:r>
              <a:endParaRPr lang="en-US" sz="16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1976" t="38476" r="58963" b="13984"/>
            <a:stretch/>
          </p:blipFill>
          <p:spPr>
            <a:xfrm>
              <a:off x="5812098" y="3549010"/>
              <a:ext cx="3662102" cy="322009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097691" y="4623641"/>
              <a:ext cx="3566510" cy="4488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44190" y="5721131"/>
              <a:ext cx="3617309" cy="7304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869254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11" y="107988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Antibiotic susceptibility testing (AST)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7922" y="1980547"/>
            <a:ext cx="5817019" cy="36699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Read manually (subjective, labor intensive)</a:t>
            </a:r>
          </a:p>
          <a:p>
            <a:r>
              <a:rPr lang="en-US" sz="2400" dirty="0" smtClean="0"/>
              <a:t>Technically challenging</a:t>
            </a:r>
          </a:p>
          <a:p>
            <a:pPr lvl="1"/>
            <a:r>
              <a:rPr lang="en-US" sz="2000" dirty="0" smtClean="0"/>
              <a:t>Uneven growth</a:t>
            </a:r>
          </a:p>
          <a:p>
            <a:pPr lvl="1"/>
            <a:r>
              <a:rPr lang="en-US" sz="2000" dirty="0" smtClean="0"/>
              <a:t>trailing endpoints</a:t>
            </a:r>
          </a:p>
          <a:p>
            <a:pPr lvl="1"/>
            <a:r>
              <a:rPr lang="en-US" sz="2000" dirty="0" smtClean="0"/>
              <a:t>clumping, buttons vs. turbidity; Trimethoprim/sulfamethoxazole is read at 80% inhibition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7845444" y="1925770"/>
            <a:ext cx="3752441" cy="3724700"/>
            <a:chOff x="7610586" y="2257235"/>
            <a:chExt cx="4257155" cy="43601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7328"/>
            <a:stretch/>
          </p:blipFill>
          <p:spPr>
            <a:xfrm>
              <a:off x="7610586" y="2614863"/>
              <a:ext cx="1356952" cy="400250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975003" y="3821575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2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75003" y="4244320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4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75003" y="4667066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75003" y="5089809"/>
              <a:ext cx="854094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16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975003" y="5544639"/>
              <a:ext cx="854094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32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24096" y="2257235"/>
              <a:ext cx="653633" cy="324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CLR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975003" y="3398830"/>
              <a:ext cx="764981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85789" y="2976084"/>
              <a:ext cx="897740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0.5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66982" y="5967385"/>
              <a:ext cx="854094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64 </a:t>
              </a:r>
              <a:r>
                <a:rPr lang="en-US" sz="1200" dirty="0" err="1" smtClean="0"/>
                <a:t>ug</a:t>
              </a:r>
              <a:r>
                <a:rPr lang="en-US" sz="1200" dirty="0" smtClean="0"/>
                <a:t>/ml</a:t>
              </a:r>
              <a:endParaRPr lang="en-US" sz="1200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8117306" y="2967790"/>
              <a:ext cx="361198" cy="361198"/>
            </a:xfrm>
            <a:prstGeom prst="ellipse">
              <a:avLst/>
            </a:prstGeom>
            <a:pattFill prst="pct4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Oval 16"/>
            <p:cNvSpPr/>
            <p:nvPr/>
          </p:nvSpPr>
          <p:spPr>
            <a:xfrm>
              <a:off x="8116399" y="3808712"/>
              <a:ext cx="361198" cy="361198"/>
            </a:xfrm>
            <a:prstGeom prst="ellipse">
              <a:avLst/>
            </a:prstGeom>
            <a:pattFill prst="pct2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Oval 17"/>
            <p:cNvSpPr/>
            <p:nvPr/>
          </p:nvSpPr>
          <p:spPr>
            <a:xfrm>
              <a:off x="8112770" y="3390520"/>
              <a:ext cx="361198" cy="361198"/>
            </a:xfrm>
            <a:prstGeom prst="ellipse">
              <a:avLst/>
            </a:prstGeom>
            <a:pattFill prst="pct4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9" name="Oval 18"/>
            <p:cNvSpPr/>
            <p:nvPr/>
          </p:nvSpPr>
          <p:spPr>
            <a:xfrm>
              <a:off x="8117306" y="4232348"/>
              <a:ext cx="361198" cy="361198"/>
            </a:xfrm>
            <a:prstGeom prst="ellipse">
              <a:avLst/>
            </a:prstGeom>
            <a:pattFill prst="pct40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9971314" y="4862286"/>
              <a:ext cx="1030515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372714" y="4687871"/>
              <a:ext cx="495027" cy="32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MIC</a:t>
              </a:r>
              <a:endParaRPr lang="en-US" sz="12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46779" y="3202451"/>
            <a:ext cx="448935" cy="42450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3" name="Rectangle 22"/>
          <p:cNvSpPr/>
          <p:nvPr/>
        </p:nvSpPr>
        <p:spPr>
          <a:xfrm>
            <a:off x="8240132" y="3962097"/>
            <a:ext cx="455583" cy="138781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/>
        </p:nvSpPr>
        <p:spPr>
          <a:xfrm>
            <a:off x="8421577" y="4089283"/>
            <a:ext cx="66081" cy="68236"/>
          </a:xfrm>
          <a:prstGeom prst="ellipse">
            <a:avLst/>
          </a:prstGeom>
          <a:pattFill prst="pct4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5" name="Oval 24"/>
          <p:cNvSpPr/>
          <p:nvPr/>
        </p:nvSpPr>
        <p:spPr>
          <a:xfrm>
            <a:off x="8425862" y="4459827"/>
            <a:ext cx="66081" cy="68236"/>
          </a:xfrm>
          <a:prstGeom prst="ellipse">
            <a:avLst/>
          </a:prstGeom>
          <a:pattFill prst="pct4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6" name="Oval 25"/>
          <p:cNvSpPr/>
          <p:nvPr/>
        </p:nvSpPr>
        <p:spPr>
          <a:xfrm>
            <a:off x="8430147" y="4827648"/>
            <a:ext cx="45719" cy="45719"/>
          </a:xfrm>
          <a:prstGeom prst="ellipse">
            <a:avLst/>
          </a:prstGeom>
          <a:pattFill prst="pct4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7" name="Oval 26"/>
          <p:cNvSpPr/>
          <p:nvPr/>
        </p:nvSpPr>
        <p:spPr>
          <a:xfrm>
            <a:off x="8438379" y="5201576"/>
            <a:ext cx="32138" cy="32654"/>
          </a:xfrm>
          <a:prstGeom prst="ellipse">
            <a:avLst/>
          </a:prstGeom>
          <a:pattFill prst="pct4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8" name="Right Brace 27"/>
          <p:cNvSpPr/>
          <p:nvPr/>
        </p:nvSpPr>
        <p:spPr>
          <a:xfrm>
            <a:off x="10834631" y="3766483"/>
            <a:ext cx="326915" cy="7615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0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11" y="107988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Turnaround time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7923" y="1980547"/>
            <a:ext cx="10364304" cy="397541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Slow growers: </a:t>
            </a:r>
          </a:p>
          <a:p>
            <a:pPr lvl="1"/>
            <a:r>
              <a:rPr lang="en-US" dirty="0"/>
              <a:t>read at 7-14 days </a:t>
            </a:r>
          </a:p>
          <a:p>
            <a:pPr lvl="1"/>
            <a:r>
              <a:rPr lang="en-US" dirty="0"/>
              <a:t>Fastidious species at 3-4 weeks </a:t>
            </a:r>
          </a:p>
          <a:p>
            <a:pPr lvl="1"/>
            <a:r>
              <a:rPr lang="en-US" i="1" dirty="0"/>
              <a:t>M. </a:t>
            </a:r>
            <a:r>
              <a:rPr lang="en-US" i="1" dirty="0" err="1"/>
              <a:t>genavense</a:t>
            </a:r>
            <a:r>
              <a:rPr lang="en-US" dirty="0"/>
              <a:t>: Requires acid pH and </a:t>
            </a:r>
            <a:r>
              <a:rPr lang="en-US" dirty="0" err="1"/>
              <a:t>mycobactin</a:t>
            </a:r>
            <a:r>
              <a:rPr lang="en-US" dirty="0"/>
              <a:t> J supplementation; At least 6 weeks of incubation; long incubation time may cause antimicrobial degradation</a:t>
            </a:r>
          </a:p>
          <a:p>
            <a:r>
              <a:rPr lang="en-US" dirty="0"/>
              <a:t>Rapid growers: </a:t>
            </a:r>
          </a:p>
          <a:p>
            <a:pPr lvl="1"/>
            <a:r>
              <a:rPr lang="en-US" dirty="0"/>
              <a:t>Most drugs read at 3-5 days</a:t>
            </a:r>
          </a:p>
          <a:p>
            <a:pPr lvl="1"/>
            <a:r>
              <a:rPr lang="en-US" dirty="0"/>
              <a:t>Clarithromycin: read at 14 days (because of inducible resistance)</a:t>
            </a:r>
          </a:p>
          <a:p>
            <a:r>
              <a:rPr lang="en-US" dirty="0"/>
              <a:t>Other factors</a:t>
            </a:r>
          </a:p>
          <a:p>
            <a:pPr lvl="1"/>
            <a:r>
              <a:rPr lang="en-US" dirty="0"/>
              <a:t>Insufficient growth? Needs subculture</a:t>
            </a:r>
          </a:p>
          <a:p>
            <a:pPr lvl="1"/>
            <a:r>
              <a:rPr lang="en-US" dirty="0"/>
              <a:t>Mixed culture?  Needs re-isolation </a:t>
            </a:r>
          </a:p>
          <a:p>
            <a:endParaRPr lang="en-US" sz="27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669" y="5276606"/>
            <a:ext cx="370484" cy="43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368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11" y="107988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Molecular AST for NTM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57923" y="1980547"/>
            <a:ext cx="6620207" cy="397541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/>
              <a:t>erm</a:t>
            </a:r>
            <a:r>
              <a:rPr lang="en-US" b="1" dirty="0"/>
              <a:t>(41):</a:t>
            </a:r>
            <a:r>
              <a:rPr lang="en-US" dirty="0"/>
              <a:t> functional erythromycin ribosomal </a:t>
            </a:r>
            <a:r>
              <a:rPr lang="en-US" dirty="0" err="1"/>
              <a:t>methylase</a:t>
            </a:r>
            <a:r>
              <a:rPr lang="en-US" dirty="0"/>
              <a:t> causes inducible macrolide resistance</a:t>
            </a:r>
          </a:p>
          <a:p>
            <a:r>
              <a:rPr lang="en-US" b="1" i="1" dirty="0" err="1"/>
              <a:t>rr</a:t>
            </a:r>
            <a:r>
              <a:rPr lang="en-US" b="1" i="1" dirty="0" err="1">
                <a:solidFill>
                  <a:srgbClr val="FF0000"/>
                </a:solidFill>
              </a:rPr>
              <a:t>l</a:t>
            </a:r>
            <a:r>
              <a:rPr lang="en-US" b="1" dirty="0"/>
              <a:t>: </a:t>
            </a:r>
            <a:r>
              <a:rPr lang="en-US" dirty="0"/>
              <a:t>Mutations in the 23S </a:t>
            </a:r>
            <a:r>
              <a:rPr lang="en-US" dirty="0" err="1"/>
              <a:t>rRNA</a:t>
            </a:r>
            <a:r>
              <a:rPr lang="en-US" dirty="0"/>
              <a:t> (A2058G or A2059G) peptidyl transferase represents acquired (constitutive) macro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ide resistance</a:t>
            </a:r>
          </a:p>
          <a:p>
            <a:r>
              <a:rPr lang="en-US" b="1" i="1" dirty="0" err="1"/>
              <a:t>rr</a:t>
            </a:r>
            <a:r>
              <a:rPr lang="en-US" b="1" i="1" dirty="0" err="1">
                <a:solidFill>
                  <a:srgbClr val="FF0000"/>
                </a:solidFill>
              </a:rPr>
              <a:t>s</a:t>
            </a:r>
            <a:r>
              <a:rPr lang="en-US" b="1" dirty="0"/>
              <a:t>: </a:t>
            </a:r>
            <a:r>
              <a:rPr lang="en-US" dirty="0"/>
              <a:t>specific mutations in the 16S ribosomal RNA represent constitutive aminoglyco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ide resistance</a:t>
            </a:r>
          </a:p>
          <a:p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180898"/>
              </p:ext>
            </p:extLst>
          </p:nvPr>
        </p:nvGraphicFramePr>
        <p:xfrm>
          <a:off x="7511631" y="1262545"/>
          <a:ext cx="4146129" cy="4693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0630">
                  <a:extLst>
                    <a:ext uri="{9D8B030D-6E8A-4147-A177-3AD203B41FA5}">
                      <a16:colId xmlns:a16="http://schemas.microsoft.com/office/drawing/2014/main" val="2304631932"/>
                    </a:ext>
                  </a:extLst>
                </a:gridCol>
                <a:gridCol w="1795499">
                  <a:extLst>
                    <a:ext uri="{9D8B030D-6E8A-4147-A177-3AD203B41FA5}">
                      <a16:colId xmlns:a16="http://schemas.microsoft.com/office/drawing/2014/main" val="1766759577"/>
                    </a:ext>
                  </a:extLst>
                </a:gridCol>
              </a:tblGrid>
              <a:tr h="712484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</a:rPr>
                        <a:t>Common NTM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Relevant Drug Markers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1215284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abscessus </a:t>
                      </a:r>
                      <a:r>
                        <a:rPr lang="en-US" sz="1800" kern="1200" dirty="0">
                          <a:effectLst/>
                        </a:rPr>
                        <a:t>subsp. </a:t>
                      </a:r>
                      <a:r>
                        <a:rPr lang="en-US" sz="1800" i="1" kern="1200" dirty="0">
                          <a:effectLst/>
                        </a:rPr>
                        <a:t>abscessus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 smtClean="0">
                          <a:effectLst/>
                        </a:rPr>
                        <a:t>erm</a:t>
                      </a:r>
                      <a:r>
                        <a:rPr lang="en-US" sz="1800" i="0" kern="1200" dirty="0" smtClean="0">
                          <a:effectLst/>
                        </a:rPr>
                        <a:t>(41), </a:t>
                      </a:r>
                      <a:r>
                        <a:rPr lang="en-US" sz="1800" i="0" kern="1200" dirty="0" smtClean="0">
                          <a:solidFill>
                            <a:srgbClr val="FF0000"/>
                          </a:solidFill>
                          <a:effectLst/>
                        </a:rPr>
                        <a:t>~70%</a:t>
                      </a:r>
                    </a:p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 smtClean="0">
                          <a:effectLst/>
                        </a:rPr>
                        <a:t>rrl</a:t>
                      </a:r>
                      <a:r>
                        <a:rPr lang="en-US" sz="1800" i="1" kern="1200" dirty="0">
                          <a:effectLst/>
                        </a:rPr>
                        <a:t>, </a:t>
                      </a:r>
                      <a:r>
                        <a:rPr lang="en-US" sz="1800" i="1" kern="1200" dirty="0" err="1">
                          <a:effectLst/>
                        </a:rPr>
                        <a:t>rrs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220173"/>
                  </a:ext>
                </a:extLst>
              </a:tr>
              <a:tr h="280973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abscessus </a:t>
                      </a:r>
                      <a:r>
                        <a:rPr lang="en-US" sz="1800" kern="1200" dirty="0">
                          <a:effectLst/>
                        </a:rPr>
                        <a:t>subsp. </a:t>
                      </a:r>
                      <a:r>
                        <a:rPr lang="en-US" sz="1800" i="1" kern="1200" dirty="0">
                          <a:effectLst/>
                        </a:rPr>
                        <a:t>bolletii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effectLst/>
                        </a:rPr>
                        <a:t>erm</a:t>
                      </a:r>
                      <a:r>
                        <a:rPr lang="en-US" sz="1800" i="0" kern="1200" dirty="0">
                          <a:effectLst/>
                        </a:rPr>
                        <a:t>(41</a:t>
                      </a:r>
                      <a:r>
                        <a:rPr lang="en-US" sz="1800" i="0" kern="1200" dirty="0" smtClean="0">
                          <a:effectLst/>
                        </a:rPr>
                        <a:t>), </a:t>
                      </a:r>
                      <a:r>
                        <a:rPr lang="en-US" sz="1800" i="0" kern="1200" dirty="0" smtClean="0">
                          <a:solidFill>
                            <a:srgbClr val="FF0000"/>
                          </a:solidFill>
                          <a:effectLst/>
                        </a:rPr>
                        <a:t>~100%</a:t>
                      </a:r>
                    </a:p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 smtClean="0">
                          <a:effectLst/>
                        </a:rPr>
                        <a:t>rrl</a:t>
                      </a:r>
                      <a:r>
                        <a:rPr lang="en-US" sz="1800" i="1" kern="1200" dirty="0">
                          <a:effectLst/>
                        </a:rPr>
                        <a:t>, </a:t>
                      </a:r>
                      <a:r>
                        <a:rPr lang="en-US" sz="1800" i="1" kern="1200" dirty="0" err="1">
                          <a:effectLst/>
                        </a:rPr>
                        <a:t>rrs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8333633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abscessus </a:t>
                      </a:r>
                      <a:r>
                        <a:rPr lang="en-US" sz="1800" kern="1200" dirty="0">
                          <a:effectLst/>
                        </a:rPr>
                        <a:t>subsp. </a:t>
                      </a:r>
                      <a:r>
                        <a:rPr lang="en-US" sz="1800" i="1" kern="1200" dirty="0">
                          <a:effectLst/>
                        </a:rPr>
                        <a:t>massiliense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effectLst/>
                        </a:rPr>
                        <a:t>rrl</a:t>
                      </a:r>
                      <a:r>
                        <a:rPr lang="en-US" sz="1800" i="1" kern="1200" dirty="0">
                          <a:effectLst/>
                        </a:rPr>
                        <a:t>, </a:t>
                      </a:r>
                      <a:r>
                        <a:rPr lang="en-US" sz="1800" i="1" kern="1200" dirty="0" err="1">
                          <a:effectLst/>
                        </a:rPr>
                        <a:t>rrs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383502"/>
                  </a:ext>
                </a:extLst>
              </a:tr>
              <a:tr h="25920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</a:t>
                      </a:r>
                      <a:r>
                        <a:rPr lang="en-US" sz="1800" i="1" kern="1200" dirty="0" err="1">
                          <a:effectLst/>
                        </a:rPr>
                        <a:t>avium</a:t>
                      </a:r>
                      <a:r>
                        <a:rPr lang="en-US" sz="1800" i="1" kern="1200" dirty="0">
                          <a:effectLst/>
                        </a:rPr>
                        <a:t> </a:t>
                      </a:r>
                      <a:r>
                        <a:rPr lang="en-US" sz="1800" i="1" kern="1200" dirty="0" err="1">
                          <a:effectLst/>
                        </a:rPr>
                        <a:t>sensu</a:t>
                      </a:r>
                      <a:r>
                        <a:rPr lang="en-US" sz="1800" i="1" kern="1200" dirty="0">
                          <a:effectLst/>
                        </a:rPr>
                        <a:t> </a:t>
                      </a:r>
                      <a:r>
                        <a:rPr lang="en-US" sz="1800" i="1" kern="1200" dirty="0" err="1">
                          <a:effectLst/>
                        </a:rPr>
                        <a:t>stricto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effectLst/>
                        </a:rPr>
                        <a:t>rrl, rrs</a:t>
                      </a:r>
                      <a:endParaRPr lang="en-US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3591900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</a:t>
                      </a:r>
                      <a:r>
                        <a:rPr lang="en-US" sz="1800" i="1" kern="1200" dirty="0" err="1">
                          <a:effectLst/>
                        </a:rPr>
                        <a:t>intracellulare</a:t>
                      </a:r>
                      <a:r>
                        <a:rPr lang="en-US" sz="1800" i="1" kern="1200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effectLst/>
                        </a:rPr>
                        <a:t>subsp. </a:t>
                      </a:r>
                      <a:r>
                        <a:rPr lang="en-US" sz="1800" i="1" kern="1200" dirty="0">
                          <a:effectLst/>
                        </a:rPr>
                        <a:t>chimaera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effectLst/>
                        </a:rPr>
                        <a:t>rrl, rrs</a:t>
                      </a:r>
                      <a:endParaRPr lang="en-US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5498489"/>
                  </a:ext>
                </a:extLst>
              </a:tr>
              <a:tr h="25920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</a:t>
                      </a:r>
                      <a:r>
                        <a:rPr lang="en-US" sz="1800" i="1" kern="1200" dirty="0" err="1">
                          <a:effectLst/>
                        </a:rPr>
                        <a:t>avium</a:t>
                      </a:r>
                      <a:r>
                        <a:rPr lang="en-US" sz="1800" i="1" kern="1200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effectLst/>
                        </a:rPr>
                        <a:t>complex 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>
                          <a:effectLst/>
                        </a:rPr>
                        <a:t>rrl, rrs</a:t>
                      </a:r>
                      <a:endParaRPr lang="en-US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6347739"/>
                  </a:ext>
                </a:extLst>
              </a:tr>
              <a:tr h="25920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chelonae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 err="1">
                          <a:effectLst/>
                        </a:rPr>
                        <a:t>rrl</a:t>
                      </a:r>
                      <a:r>
                        <a:rPr lang="en-US" sz="1800" i="1" kern="1200" dirty="0">
                          <a:effectLst/>
                        </a:rPr>
                        <a:t>, </a:t>
                      </a:r>
                      <a:r>
                        <a:rPr lang="en-US" sz="1800" i="1" kern="1200" dirty="0" err="1">
                          <a:effectLst/>
                        </a:rPr>
                        <a:t>rrs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4625893"/>
                  </a:ext>
                </a:extLst>
              </a:tr>
              <a:tr h="259201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effectLst/>
                        </a:rPr>
                        <a:t>M. </a:t>
                      </a:r>
                      <a:r>
                        <a:rPr lang="en-US" sz="1800" i="1" kern="1200" dirty="0" err="1">
                          <a:effectLst/>
                        </a:rPr>
                        <a:t>kansasii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N/A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6325303"/>
                  </a:ext>
                </a:extLst>
              </a:tr>
              <a:tr h="233997"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M.</a:t>
                      </a:r>
                      <a:r>
                        <a:rPr lang="en-US" sz="1800" i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fortuitum</a:t>
                      </a:r>
                      <a:endParaRPr lang="en-US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erm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(39)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8969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2838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11" y="107988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CLSI Breakpoints for NTM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37490" y="2887590"/>
          <a:ext cx="4172511" cy="2690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205">
                  <a:extLst>
                    <a:ext uri="{9D8B030D-6E8A-4147-A177-3AD203B41FA5}">
                      <a16:colId xmlns:a16="http://schemas.microsoft.com/office/drawing/2014/main" val="1839323106"/>
                    </a:ext>
                  </a:extLst>
                </a:gridCol>
                <a:gridCol w="788318">
                  <a:extLst>
                    <a:ext uri="{9D8B030D-6E8A-4147-A177-3AD203B41FA5}">
                      <a16:colId xmlns:a16="http://schemas.microsoft.com/office/drawing/2014/main" val="759666128"/>
                    </a:ext>
                  </a:extLst>
                </a:gridCol>
                <a:gridCol w="855410">
                  <a:extLst>
                    <a:ext uri="{9D8B030D-6E8A-4147-A177-3AD203B41FA5}">
                      <a16:colId xmlns:a16="http://schemas.microsoft.com/office/drawing/2014/main" val="1951476689"/>
                    </a:ext>
                  </a:extLst>
                </a:gridCol>
                <a:gridCol w="809578">
                  <a:extLst>
                    <a:ext uri="{9D8B030D-6E8A-4147-A177-3AD203B41FA5}">
                      <a16:colId xmlns:a16="http://schemas.microsoft.com/office/drawing/2014/main" val="4108219275"/>
                    </a:ext>
                  </a:extLst>
                </a:gridCol>
              </a:tblGrid>
              <a:tr h="1729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Antimicrobial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MIC (µg/mL)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92657"/>
                  </a:ext>
                </a:extLst>
              </a:tr>
              <a:tr h="17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Susceptible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Intermediate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Resistant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2964896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Amikacin</a:t>
                      </a:r>
                      <a:r>
                        <a:rPr lang="en-US" sz="1100" u="none" baseline="30000" dirty="0">
                          <a:effectLst/>
                        </a:rPr>
                        <a:t> </a:t>
                      </a:r>
                      <a:r>
                        <a:rPr lang="en-US" sz="1100" u="none" dirty="0">
                          <a:effectLst/>
                        </a:rPr>
                        <a:t>(Intravenous)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≤16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≥64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856213579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Amikacin (Inhaled, liposomal)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≥128</a:t>
                      </a:r>
                      <a:r>
                        <a:rPr lang="en-US" sz="800" u="none">
                          <a:effectLst/>
                        </a:rPr>
                        <a:t> 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30148115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Clarithromycin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40469754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Ciprofloxacin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79805703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Doxycycline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15010544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Linezolid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56984703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Minocycline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9134674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Moxifloxacin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608738115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Rifabutin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54517146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Rifampin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1946869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Trimethoprim</a:t>
                      </a:r>
                      <a:r>
                        <a:rPr lang="en-US" sz="1100" u="none" dirty="0" smtClean="0">
                          <a:effectLst/>
                        </a:rPr>
                        <a:t>/ sulfamethoxazole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≤2/38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≥4/76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7116582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9259" y="6396522"/>
            <a:ext cx="876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Khare, Elliot. Culture, Identification and Antimicrobial Susceptibility Testing of Nontuberculous Mycobacteria. Clinics in Chest Medicine, In preparation, 2023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39180" y="2852642"/>
          <a:ext cx="4193802" cy="3049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977">
                  <a:extLst>
                    <a:ext uri="{9D8B030D-6E8A-4147-A177-3AD203B41FA5}">
                      <a16:colId xmlns:a16="http://schemas.microsoft.com/office/drawing/2014/main" val="1839323106"/>
                    </a:ext>
                  </a:extLst>
                </a:gridCol>
                <a:gridCol w="792341">
                  <a:extLst>
                    <a:ext uri="{9D8B030D-6E8A-4147-A177-3AD203B41FA5}">
                      <a16:colId xmlns:a16="http://schemas.microsoft.com/office/drawing/2014/main" val="759666128"/>
                    </a:ext>
                  </a:extLst>
                </a:gridCol>
                <a:gridCol w="859775">
                  <a:extLst>
                    <a:ext uri="{9D8B030D-6E8A-4147-A177-3AD203B41FA5}">
                      <a16:colId xmlns:a16="http://schemas.microsoft.com/office/drawing/2014/main" val="1951476689"/>
                    </a:ext>
                  </a:extLst>
                </a:gridCol>
                <a:gridCol w="813709">
                  <a:extLst>
                    <a:ext uri="{9D8B030D-6E8A-4147-A177-3AD203B41FA5}">
                      <a16:colId xmlns:a16="http://schemas.microsoft.com/office/drawing/2014/main" val="4108219275"/>
                    </a:ext>
                  </a:extLst>
                </a:gridCol>
              </a:tblGrid>
              <a:tr h="1712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Antimicrobial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MIC (µg/mL)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92657"/>
                  </a:ext>
                </a:extLst>
              </a:tr>
              <a:tr h="17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Susceptible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Intermediate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Resistant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2964896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Amikacin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≤16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≥64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995295141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>
                          <a:effectLst/>
                        </a:rPr>
                        <a:t>Cefoxitin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32-64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≥128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01197323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Clarithromycin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68717456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Ciprofloxacin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593967950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Doxycycline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18845851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Imipenem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8-16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2321490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Linezolid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56079523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Minocycline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849445775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Meropenem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8-16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2964115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>
                          <a:effectLst/>
                        </a:rPr>
                        <a:t>Moxifloxacin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64581473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Linezolid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67903099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 smtClean="0">
                          <a:effectLst/>
                        </a:rPr>
                        <a:t>Tigecycline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 </a:t>
                      </a:r>
                      <a:r>
                        <a:rPr lang="en-US" sz="1100" u="none" dirty="0" smtClean="0">
                          <a:effectLst/>
                        </a:rPr>
                        <a:t>None, report</a:t>
                      </a:r>
                      <a:r>
                        <a:rPr lang="en-US" sz="1100" u="none" baseline="0" dirty="0" smtClean="0">
                          <a:effectLst/>
                        </a:rPr>
                        <a:t> MIC only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/>
                </a:tc>
                <a:extLst>
                  <a:ext uri="{0D108BD9-81ED-4DB2-BD59-A6C34878D82A}">
                    <a16:rowId xmlns:a16="http://schemas.microsoft.com/office/drawing/2014/main" val="85757089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smtClean="0">
                          <a:effectLst/>
                        </a:rPr>
                        <a:t>Tobramycin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932882318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Trimethoprim</a:t>
                      </a:r>
                      <a:r>
                        <a:rPr lang="en-US" sz="1100" u="none" dirty="0" smtClean="0">
                          <a:effectLst/>
                        </a:rPr>
                        <a:t>/ sulfamethoxazole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≤2/38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-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≥4/76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209978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2848" y="2415397"/>
            <a:ext cx="166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Rapid growers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2716" y="2459099"/>
            <a:ext cx="157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Slow growers</a:t>
            </a:r>
          </a:p>
        </p:txBody>
      </p:sp>
    </p:spTree>
    <p:extLst>
      <p:ext uri="{BB962C8B-B14F-4D97-AF65-F5344CB8AC3E}">
        <p14:creationId xmlns:p14="http://schemas.microsoft.com/office/powerpoint/2010/main" val="2621391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11" y="107988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CLSI Breakpoints for NTM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37490" y="2887590"/>
          <a:ext cx="4172511" cy="2690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205">
                  <a:extLst>
                    <a:ext uri="{9D8B030D-6E8A-4147-A177-3AD203B41FA5}">
                      <a16:colId xmlns:a16="http://schemas.microsoft.com/office/drawing/2014/main" val="1839323106"/>
                    </a:ext>
                  </a:extLst>
                </a:gridCol>
                <a:gridCol w="788318">
                  <a:extLst>
                    <a:ext uri="{9D8B030D-6E8A-4147-A177-3AD203B41FA5}">
                      <a16:colId xmlns:a16="http://schemas.microsoft.com/office/drawing/2014/main" val="759666128"/>
                    </a:ext>
                  </a:extLst>
                </a:gridCol>
                <a:gridCol w="855410">
                  <a:extLst>
                    <a:ext uri="{9D8B030D-6E8A-4147-A177-3AD203B41FA5}">
                      <a16:colId xmlns:a16="http://schemas.microsoft.com/office/drawing/2014/main" val="1951476689"/>
                    </a:ext>
                  </a:extLst>
                </a:gridCol>
                <a:gridCol w="809578">
                  <a:extLst>
                    <a:ext uri="{9D8B030D-6E8A-4147-A177-3AD203B41FA5}">
                      <a16:colId xmlns:a16="http://schemas.microsoft.com/office/drawing/2014/main" val="4108219275"/>
                    </a:ext>
                  </a:extLst>
                </a:gridCol>
              </a:tblGrid>
              <a:tr h="1729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Antimicrobial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MIC (µg/mL)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92657"/>
                  </a:ext>
                </a:extLst>
              </a:tr>
              <a:tr h="17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Susceptible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Intermediate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Resistant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2964896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Amikacin</a:t>
                      </a:r>
                      <a:r>
                        <a:rPr lang="en-US" sz="1100" u="none" baseline="30000" dirty="0">
                          <a:effectLst/>
                        </a:rPr>
                        <a:t> </a:t>
                      </a:r>
                      <a:r>
                        <a:rPr lang="en-US" sz="1100" u="none" dirty="0">
                          <a:effectLst/>
                        </a:rPr>
                        <a:t>(Intravenous)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≤16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≥64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856213579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Amikacin (Inhaled, liposomal)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≥128</a:t>
                      </a:r>
                      <a:r>
                        <a:rPr lang="en-US" sz="800" u="none">
                          <a:effectLst/>
                        </a:rPr>
                        <a:t> 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30148115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Clarithromycin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40469754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Ciprofloxacin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79805703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Doxycycline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15010544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Linezolid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56984703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Minocycline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9134674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Moxifloxacin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608738115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Rifabutin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54517146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Rifampin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1946869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Trimethoprim</a:t>
                      </a:r>
                      <a:r>
                        <a:rPr lang="en-US" sz="1100" u="none" dirty="0" smtClean="0">
                          <a:effectLst/>
                        </a:rPr>
                        <a:t>/ sulfamethoxazole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≤2/38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≥4/76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7116582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9259" y="6396522"/>
            <a:ext cx="876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Khare, Elliot. Culture, Identification and Antimicrobial Susceptibility Testing of Nontuberculous Mycobacteria. Clinics in Chest Medicine, In preparation, 2023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39180" y="2852642"/>
          <a:ext cx="4193802" cy="3049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977">
                  <a:extLst>
                    <a:ext uri="{9D8B030D-6E8A-4147-A177-3AD203B41FA5}">
                      <a16:colId xmlns:a16="http://schemas.microsoft.com/office/drawing/2014/main" val="1839323106"/>
                    </a:ext>
                  </a:extLst>
                </a:gridCol>
                <a:gridCol w="792341">
                  <a:extLst>
                    <a:ext uri="{9D8B030D-6E8A-4147-A177-3AD203B41FA5}">
                      <a16:colId xmlns:a16="http://schemas.microsoft.com/office/drawing/2014/main" val="759666128"/>
                    </a:ext>
                  </a:extLst>
                </a:gridCol>
                <a:gridCol w="859775">
                  <a:extLst>
                    <a:ext uri="{9D8B030D-6E8A-4147-A177-3AD203B41FA5}">
                      <a16:colId xmlns:a16="http://schemas.microsoft.com/office/drawing/2014/main" val="1951476689"/>
                    </a:ext>
                  </a:extLst>
                </a:gridCol>
                <a:gridCol w="813709">
                  <a:extLst>
                    <a:ext uri="{9D8B030D-6E8A-4147-A177-3AD203B41FA5}">
                      <a16:colId xmlns:a16="http://schemas.microsoft.com/office/drawing/2014/main" val="4108219275"/>
                    </a:ext>
                  </a:extLst>
                </a:gridCol>
              </a:tblGrid>
              <a:tr h="1712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Antimicrobial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MIC (µg/mL)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92657"/>
                  </a:ext>
                </a:extLst>
              </a:tr>
              <a:tr h="17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Susceptible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Intermediate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Resistant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2964896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Amikacin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≤16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≥64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995295141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>
                          <a:effectLst/>
                        </a:rPr>
                        <a:t>Cefoxitin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32-64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≥128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01197323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Clarithromycin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68717456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Ciprofloxacin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593967950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Doxycycline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18845851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Imipenem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8-16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2321490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Linezolid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56079523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Minocycline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849445775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Meropenem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8-16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2964115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>
                          <a:effectLst/>
                        </a:rPr>
                        <a:t>Moxifloxacin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64581473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Linezolid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67903099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 smtClean="0">
                          <a:effectLst/>
                        </a:rPr>
                        <a:t>Tigecycline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 </a:t>
                      </a:r>
                      <a:r>
                        <a:rPr lang="en-US" sz="1100" u="none" dirty="0" smtClean="0">
                          <a:effectLst/>
                        </a:rPr>
                        <a:t>None, report</a:t>
                      </a:r>
                      <a:r>
                        <a:rPr lang="en-US" sz="1100" u="none" baseline="0" dirty="0" smtClean="0">
                          <a:effectLst/>
                        </a:rPr>
                        <a:t> MIC only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/>
                </a:tc>
                <a:extLst>
                  <a:ext uri="{0D108BD9-81ED-4DB2-BD59-A6C34878D82A}">
                    <a16:rowId xmlns:a16="http://schemas.microsoft.com/office/drawing/2014/main" val="85757089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smtClean="0">
                          <a:effectLst/>
                        </a:rPr>
                        <a:t>Tobramycin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932882318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Trimethoprim</a:t>
                      </a:r>
                      <a:r>
                        <a:rPr lang="en-US" sz="1100" u="none" dirty="0" smtClean="0">
                          <a:effectLst/>
                        </a:rPr>
                        <a:t>/ sulfamethoxazole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≤2/38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-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≥4/76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209978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2848" y="2415397"/>
            <a:ext cx="166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Rapid growers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2716" y="2459099"/>
            <a:ext cx="157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Slow growers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5581" y="1851021"/>
            <a:ext cx="7886700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Amikacin has different formulations and breakpoints for MAC</a:t>
            </a:r>
            <a:endParaRPr lang="en-US" sz="20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93131" y="3459256"/>
            <a:ext cx="326652" cy="20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83606" y="3307976"/>
            <a:ext cx="295836" cy="29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23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6111" y="1079888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CLSI Breakpoints for NTM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337490" y="2887590"/>
          <a:ext cx="4172511" cy="2690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205">
                  <a:extLst>
                    <a:ext uri="{9D8B030D-6E8A-4147-A177-3AD203B41FA5}">
                      <a16:colId xmlns:a16="http://schemas.microsoft.com/office/drawing/2014/main" val="1839323106"/>
                    </a:ext>
                  </a:extLst>
                </a:gridCol>
                <a:gridCol w="788318">
                  <a:extLst>
                    <a:ext uri="{9D8B030D-6E8A-4147-A177-3AD203B41FA5}">
                      <a16:colId xmlns:a16="http://schemas.microsoft.com/office/drawing/2014/main" val="759666128"/>
                    </a:ext>
                  </a:extLst>
                </a:gridCol>
                <a:gridCol w="855410">
                  <a:extLst>
                    <a:ext uri="{9D8B030D-6E8A-4147-A177-3AD203B41FA5}">
                      <a16:colId xmlns:a16="http://schemas.microsoft.com/office/drawing/2014/main" val="1951476689"/>
                    </a:ext>
                  </a:extLst>
                </a:gridCol>
                <a:gridCol w="809578">
                  <a:extLst>
                    <a:ext uri="{9D8B030D-6E8A-4147-A177-3AD203B41FA5}">
                      <a16:colId xmlns:a16="http://schemas.microsoft.com/office/drawing/2014/main" val="4108219275"/>
                    </a:ext>
                  </a:extLst>
                </a:gridCol>
              </a:tblGrid>
              <a:tr h="1729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Antimicrobial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MIC (µg/mL)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92657"/>
                  </a:ext>
                </a:extLst>
              </a:tr>
              <a:tr h="17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Susceptible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Intermediate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Resistant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2964896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Amikacin</a:t>
                      </a:r>
                      <a:r>
                        <a:rPr lang="en-US" sz="1100" u="none" baseline="30000" dirty="0">
                          <a:effectLst/>
                        </a:rPr>
                        <a:t> </a:t>
                      </a:r>
                      <a:r>
                        <a:rPr lang="en-US" sz="1100" u="none" dirty="0">
                          <a:effectLst/>
                        </a:rPr>
                        <a:t>(Intravenous)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≤16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≥64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856213579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Amikacin (Inhaled, liposomal)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≥128</a:t>
                      </a:r>
                      <a:r>
                        <a:rPr lang="en-US" sz="800" u="none">
                          <a:effectLst/>
                        </a:rPr>
                        <a:t> 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30148115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Clarithromycin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40469754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Ciprofloxacin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79805703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Doxycycline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15010544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Linezolid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56984703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Minocycline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9134674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Moxifloxacin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608738115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Rifabutin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54517146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Rifampin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1946869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Trimethoprim</a:t>
                      </a:r>
                      <a:r>
                        <a:rPr lang="en-US" sz="1100" u="none" dirty="0" smtClean="0">
                          <a:effectLst/>
                        </a:rPr>
                        <a:t>/ sulfamethoxazole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≤2/38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-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≥4/76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71165823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9259" y="6396522"/>
            <a:ext cx="876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Khare, Elliot. Culture, Identification and Antimicrobial Susceptibility Testing of Nontuberculous Mycobacteria. Clinics in Chest Medicine, In preparation, 2023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39180" y="2852642"/>
          <a:ext cx="4193802" cy="3049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977">
                  <a:extLst>
                    <a:ext uri="{9D8B030D-6E8A-4147-A177-3AD203B41FA5}">
                      <a16:colId xmlns:a16="http://schemas.microsoft.com/office/drawing/2014/main" val="1839323106"/>
                    </a:ext>
                  </a:extLst>
                </a:gridCol>
                <a:gridCol w="792341">
                  <a:extLst>
                    <a:ext uri="{9D8B030D-6E8A-4147-A177-3AD203B41FA5}">
                      <a16:colId xmlns:a16="http://schemas.microsoft.com/office/drawing/2014/main" val="759666128"/>
                    </a:ext>
                  </a:extLst>
                </a:gridCol>
                <a:gridCol w="859775">
                  <a:extLst>
                    <a:ext uri="{9D8B030D-6E8A-4147-A177-3AD203B41FA5}">
                      <a16:colId xmlns:a16="http://schemas.microsoft.com/office/drawing/2014/main" val="1951476689"/>
                    </a:ext>
                  </a:extLst>
                </a:gridCol>
                <a:gridCol w="813709">
                  <a:extLst>
                    <a:ext uri="{9D8B030D-6E8A-4147-A177-3AD203B41FA5}">
                      <a16:colId xmlns:a16="http://schemas.microsoft.com/office/drawing/2014/main" val="4108219275"/>
                    </a:ext>
                  </a:extLst>
                </a:gridCol>
              </a:tblGrid>
              <a:tr h="1712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Antimicrobial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MIC (µg/mL)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192657"/>
                  </a:ext>
                </a:extLst>
              </a:tr>
              <a:tr h="1729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Susceptible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Intermediate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Resistant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229648967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Amikacin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≤16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≥64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995295141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>
                          <a:effectLst/>
                        </a:rPr>
                        <a:t>Cefoxitin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32-64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≥128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01197323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Clarithromycin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≥16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687174568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Ciprofloxacin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593967950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Doxycycline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18845851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Imipenem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8-16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2321490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Linezolid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56079523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Minocycline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2-4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849445775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Meropenem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8-16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≥32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2964115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>
                          <a:effectLst/>
                        </a:rPr>
                        <a:t>Moxifloxacin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≤1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≥4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645814732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Linezolid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16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≥32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3467903099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err="1" smtClean="0">
                          <a:effectLst/>
                        </a:rPr>
                        <a:t>Tigecycline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 </a:t>
                      </a:r>
                      <a:r>
                        <a:rPr lang="en-US" sz="1100" u="none" dirty="0" smtClean="0">
                          <a:effectLst/>
                        </a:rPr>
                        <a:t>None, report</a:t>
                      </a:r>
                      <a:r>
                        <a:rPr lang="en-US" sz="1100" u="none" baseline="0" dirty="0" smtClean="0">
                          <a:effectLst/>
                        </a:rPr>
                        <a:t> MIC only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63" marR="57363" marT="0" marB="0"/>
                </a:tc>
                <a:extLst>
                  <a:ext uri="{0D108BD9-81ED-4DB2-BD59-A6C34878D82A}">
                    <a16:rowId xmlns:a16="http://schemas.microsoft.com/office/drawing/2014/main" val="857570893"/>
                  </a:ext>
                </a:extLst>
              </a:tr>
              <a:tr h="1729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 smtClean="0">
                          <a:effectLst/>
                        </a:rPr>
                        <a:t>Tobramycin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4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≥8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2932882318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Trimethoprim</a:t>
                      </a:r>
                      <a:r>
                        <a:rPr lang="en-US" sz="1100" u="none" dirty="0" smtClean="0">
                          <a:effectLst/>
                        </a:rPr>
                        <a:t>/ sulfamethoxazole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>
                          <a:effectLst/>
                        </a:rPr>
                        <a:t>≤2/38</a:t>
                      </a:r>
                      <a:endParaRPr lang="en-US" sz="11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-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none" dirty="0">
                          <a:effectLst/>
                        </a:rPr>
                        <a:t>≥4/76</a:t>
                      </a:r>
                      <a:endParaRPr lang="en-US" sz="11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22" marR="43022" marT="0" marB="0"/>
                </a:tc>
                <a:extLst>
                  <a:ext uri="{0D108BD9-81ED-4DB2-BD59-A6C34878D82A}">
                    <a16:rowId xmlns:a16="http://schemas.microsoft.com/office/drawing/2014/main" val="17209978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2848" y="2415397"/>
            <a:ext cx="166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Rapid growers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2716" y="2459099"/>
            <a:ext cx="1571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Slow growers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5581" y="1851021"/>
            <a:ext cx="7886700" cy="3263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Amikacin has different formulations and breakpoints for MAC</a:t>
            </a:r>
            <a:endParaRPr lang="en-US" sz="2000" dirty="0" smtClean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793131" y="3459256"/>
            <a:ext cx="326652" cy="20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83606" y="3307976"/>
            <a:ext cx="295836" cy="29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825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86" y="903416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RGM Antibiogram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64" y="1513098"/>
            <a:ext cx="8181095" cy="477933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26074" y="1797726"/>
            <a:ext cx="6478680" cy="15536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-75678" y="6586145"/>
            <a:ext cx="9181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Hunkins, Calado, Daley, Khare. In vitro Susceptibility Patterns for Rapidly Growing Nontuberculous Mycobacteria in the United States, DMID, 2022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58146" y="2678275"/>
            <a:ext cx="489134" cy="3407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6058146" y="5160030"/>
            <a:ext cx="489134" cy="3407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6058146" y="5715770"/>
            <a:ext cx="489134" cy="3407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5296146" y="1797726"/>
            <a:ext cx="489134" cy="87390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5693113" y="1456974"/>
            <a:ext cx="489134" cy="34075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76003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86" y="903416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SGM </a:t>
            </a:r>
            <a:r>
              <a:rPr lang="en-US" sz="3600" dirty="0"/>
              <a:t>Antibiogram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556718"/>
            <a:ext cx="40582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 preparation: Calado, Nguyen, Daley, Khare, 2023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r="16419" b="65777"/>
          <a:stretch/>
        </p:blipFill>
        <p:spPr>
          <a:xfrm>
            <a:off x="2112578" y="2487777"/>
            <a:ext cx="5696608" cy="24552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19841" y="2381440"/>
            <a:ext cx="530613" cy="246105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>
            <a:off x="6072406" y="2415352"/>
            <a:ext cx="453734" cy="242714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7857566" y="2475239"/>
            <a:ext cx="764895" cy="243683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ETH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82897"/>
          <a:stretch/>
        </p:blipFill>
        <p:spPr>
          <a:xfrm>
            <a:off x="9028348" y="1561632"/>
            <a:ext cx="861886" cy="448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90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86" y="903416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Rifampin and Ethambutol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536" t="12199" r="31429" b="34725"/>
          <a:stretch/>
        </p:blipFill>
        <p:spPr>
          <a:xfrm>
            <a:off x="2993573" y="2024991"/>
            <a:ext cx="6098721" cy="3306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8494" y="6423933"/>
            <a:ext cx="8403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M62, 1</a:t>
            </a:r>
            <a:r>
              <a:rPr lang="en-US" sz="1200" baseline="30000" dirty="0"/>
              <a:t>st</a:t>
            </a:r>
            <a:r>
              <a:rPr lang="en-US" sz="1200" dirty="0"/>
              <a:t> ed. Performance Standards for Susceptibility Testing of Mycobacteria, </a:t>
            </a:r>
            <a:r>
              <a:rPr lang="en-US" sz="1200" i="1" dirty="0" err="1"/>
              <a:t>Nocardia</a:t>
            </a:r>
            <a:r>
              <a:rPr lang="en-US" sz="1200" dirty="0"/>
              <a:t> spp. and other Aerobic </a:t>
            </a:r>
            <a:r>
              <a:rPr lang="en-US" sz="1200" dirty="0" err="1"/>
              <a:t>Actinomycetes</a:t>
            </a:r>
            <a:r>
              <a:rPr lang="en-US" sz="1200" dirty="0"/>
              <a:t>. CLSI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5995" y="4443171"/>
            <a:ext cx="5560549" cy="53704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387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9815" y="758283"/>
            <a:ext cx="7660887" cy="5999355"/>
            <a:chOff x="3061698" y="195209"/>
            <a:chExt cx="8435084" cy="63579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0607" t="14912" r="20629"/>
            <a:stretch/>
          </p:blipFill>
          <p:spPr>
            <a:xfrm>
              <a:off x="3061698" y="369191"/>
              <a:ext cx="5229548" cy="616991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36360" y="195209"/>
              <a:ext cx="4921321" cy="3164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234648" y="3388759"/>
              <a:ext cx="4921321" cy="31644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18642" y="239749"/>
              <a:ext cx="3178140" cy="3045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Gupta et al. </a:t>
              </a:r>
              <a:r>
                <a:rPr lang="en-US" sz="1400" dirty="0" err="1" smtClean="0"/>
                <a:t>Phylogenomics</a:t>
              </a:r>
              <a:r>
                <a:rPr lang="en-US" sz="1400" dirty="0" smtClean="0"/>
                <a:t> and Comparative Genomic Studies Robustly Support Division of the Genus Mycobacterium into an Emended Genus Mycobacterium and Four Novel Genera. Front </a:t>
              </a:r>
              <a:r>
                <a:rPr lang="en-US" sz="1400" dirty="0" err="1" smtClean="0"/>
                <a:t>Microbiol</a:t>
              </a:r>
              <a:r>
                <a:rPr lang="en-US" sz="1400" dirty="0" smtClean="0"/>
                <a:t>,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3751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86" y="903416"/>
            <a:ext cx="861930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Rifampin and Ethambutol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607" t="14286" r="27083" b="35164"/>
          <a:stretch/>
        </p:blipFill>
        <p:spPr>
          <a:xfrm>
            <a:off x="1793424" y="1820637"/>
            <a:ext cx="7732819" cy="34534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5213632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>
                <a:latin typeface="MyriadPro-Regular"/>
              </a:rPr>
              <a:t>“These findings suggest that the </a:t>
            </a:r>
            <a:r>
              <a:rPr lang="en-US" sz="1350" i="1" dirty="0">
                <a:latin typeface="MyriadPro-It"/>
              </a:rPr>
              <a:t>in vitro </a:t>
            </a:r>
            <a:r>
              <a:rPr lang="en-US" sz="1350" dirty="0">
                <a:latin typeface="MyriadPro-Regular"/>
              </a:rPr>
              <a:t>MICs</a:t>
            </a:r>
          </a:p>
          <a:p>
            <a:r>
              <a:rPr lang="en-US" sz="1350" dirty="0">
                <a:latin typeface="MyriadPro-Regular"/>
              </a:rPr>
              <a:t>of rifampin and ethambutol may be related to treatment outcome in MAC-LD.”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080593" y="527413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6133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86" y="903416"/>
            <a:ext cx="1092853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New drugs with potential activity against mycobacteria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192433"/>
              </p:ext>
            </p:extLst>
          </p:nvPr>
        </p:nvGraphicFramePr>
        <p:xfrm>
          <a:off x="2014512" y="1974250"/>
          <a:ext cx="8123402" cy="413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822">
                  <a:extLst>
                    <a:ext uri="{9D8B030D-6E8A-4147-A177-3AD203B41FA5}">
                      <a16:colId xmlns:a16="http://schemas.microsoft.com/office/drawing/2014/main" val="2754037907"/>
                    </a:ext>
                  </a:extLst>
                </a:gridCol>
                <a:gridCol w="1775766">
                  <a:extLst>
                    <a:ext uri="{9D8B030D-6E8A-4147-A177-3AD203B41FA5}">
                      <a16:colId xmlns:a16="http://schemas.microsoft.com/office/drawing/2014/main" val="2702700700"/>
                    </a:ext>
                  </a:extLst>
                </a:gridCol>
                <a:gridCol w="1522434">
                  <a:extLst>
                    <a:ext uri="{9D8B030D-6E8A-4147-A177-3AD203B41FA5}">
                      <a16:colId xmlns:a16="http://schemas.microsoft.com/office/drawing/2014/main" val="393959082"/>
                    </a:ext>
                  </a:extLst>
                </a:gridCol>
                <a:gridCol w="1399190">
                  <a:extLst>
                    <a:ext uri="{9D8B030D-6E8A-4147-A177-3AD203B41FA5}">
                      <a16:colId xmlns:a16="http://schemas.microsoft.com/office/drawing/2014/main" val="2087060608"/>
                    </a:ext>
                  </a:extLst>
                </a:gridCol>
                <a:gridCol w="1399190">
                  <a:extLst>
                    <a:ext uri="{9D8B030D-6E8A-4147-A177-3AD203B41FA5}">
                      <a16:colId xmlns:a16="http://schemas.microsoft.com/office/drawing/2014/main" val="1198787607"/>
                    </a:ext>
                  </a:extLst>
                </a:gridCol>
              </a:tblGrid>
              <a:tr h="3187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Drug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SGM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MTBC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86750"/>
                  </a:ext>
                </a:extLst>
              </a:tr>
              <a:tr h="318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Omadacycline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Tetracycline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Modest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242438"/>
                  </a:ext>
                </a:extLst>
              </a:tr>
              <a:tr h="318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Eravacycline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Tetracycline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65442"/>
                  </a:ext>
                </a:extLst>
              </a:tr>
              <a:tr h="7858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Fobrepodacin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Amino-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benzimidazole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96110"/>
                  </a:ext>
                </a:extLst>
              </a:tr>
              <a:tr h="5501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Bedaquiline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Diaryl</a:t>
                      </a:r>
                      <a:r>
                        <a:rPr lang="en-US" dirty="0" smtClean="0"/>
                        <a:t>-quinolone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26867"/>
                  </a:ext>
                </a:extLst>
              </a:tr>
              <a:tr h="5501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Tedizolid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Oxazolidinone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166524"/>
                  </a:ext>
                </a:extLst>
              </a:tr>
              <a:tr h="31871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Delaminid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Nitroimidazole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298519"/>
                  </a:ext>
                </a:extLst>
              </a:tr>
              <a:tr h="7858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Pretomanid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Nitroimidazole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No, except </a:t>
                      </a:r>
                      <a:r>
                        <a:rPr lang="en-US" i="1" dirty="0" smtClean="0"/>
                        <a:t>M. </a:t>
                      </a:r>
                      <a:r>
                        <a:rPr lang="en-US" i="1" dirty="0" err="1" smtClean="0"/>
                        <a:t>kansasii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Yes</a:t>
                      </a:r>
                      <a:endParaRPr lang="en-US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52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374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86" y="903416"/>
            <a:ext cx="10928538" cy="8943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 Summary…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9027" y="17977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Updates to nomenclature</a:t>
            </a:r>
          </a:p>
          <a:p>
            <a:r>
              <a:rPr lang="en-US" dirty="0" smtClean="0"/>
              <a:t>Identification techniques</a:t>
            </a:r>
          </a:p>
          <a:p>
            <a:r>
              <a:rPr lang="en-US" dirty="0" smtClean="0"/>
              <a:t>Antimicrobial susceptibility testing</a:t>
            </a:r>
          </a:p>
          <a:p>
            <a:pPr lvl="1"/>
            <a:r>
              <a:rPr lang="en-US" dirty="0" smtClean="0"/>
              <a:t>Phenotypic testing</a:t>
            </a:r>
          </a:p>
          <a:p>
            <a:pPr lvl="1"/>
            <a:r>
              <a:rPr lang="en-US" dirty="0" smtClean="0"/>
              <a:t>Genotypic testing</a:t>
            </a:r>
          </a:p>
          <a:p>
            <a:r>
              <a:rPr lang="en-US" dirty="0" smtClean="0"/>
              <a:t>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205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6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171" y="4871465"/>
            <a:ext cx="1561541" cy="425520"/>
          </a:xfrm>
          <a:prstGeom prst="rect">
            <a:avLst/>
          </a:prstGeom>
        </p:spPr>
      </p:pic>
      <p:pic>
        <p:nvPicPr>
          <p:cNvPr id="3" name="Content Placeholder 13"/>
          <p:cNvPicPr>
            <a:picLocks noChangeAspect="1"/>
          </p:cNvPicPr>
          <p:nvPr/>
        </p:nvPicPr>
        <p:blipFill rotWithShape="1">
          <a:blip r:embed="rId4"/>
          <a:srcRect l="1629" t="9640" r="12204" b="22298"/>
          <a:stretch/>
        </p:blipFill>
        <p:spPr>
          <a:xfrm>
            <a:off x="4773914" y="3490996"/>
            <a:ext cx="2641600" cy="38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4678" y="865235"/>
            <a:ext cx="2963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Slowly growing mycobacteria </a:t>
            </a:r>
          </a:p>
          <a:p>
            <a:pPr algn="ctr"/>
            <a:r>
              <a:rPr lang="en-US" dirty="0" smtClean="0"/>
              <a:t>(SGM)</a:t>
            </a:r>
            <a:endParaRPr lang="en-US" dirty="0"/>
          </a:p>
        </p:txBody>
      </p:sp>
      <p:cxnSp>
        <p:nvCxnSpPr>
          <p:cNvPr id="5" name="Straight Arrow Connector 4"/>
          <p:cNvCxnSpPr>
            <a:stCxn id="4" idx="2"/>
            <a:endCxn id="8" idx="0"/>
          </p:cNvCxnSpPr>
          <p:nvPr/>
        </p:nvCxnSpPr>
        <p:spPr>
          <a:xfrm flipH="1">
            <a:off x="2480431" y="1511566"/>
            <a:ext cx="4045807" cy="558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56375" y="3081812"/>
            <a:ext cx="197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Mycolicibacillus</a:t>
            </a:r>
            <a:r>
              <a:rPr lang="en-US" dirty="0" smtClean="0"/>
              <a:t> sp.</a:t>
            </a:r>
          </a:p>
        </p:txBody>
      </p:sp>
      <p:cxnSp>
        <p:nvCxnSpPr>
          <p:cNvPr id="7" name="Straight Arrow Connector 6"/>
          <p:cNvCxnSpPr>
            <a:stCxn id="4" idx="2"/>
            <a:endCxn id="6" idx="0"/>
          </p:cNvCxnSpPr>
          <p:nvPr/>
        </p:nvCxnSpPr>
        <p:spPr>
          <a:xfrm flipH="1">
            <a:off x="6146358" y="1511566"/>
            <a:ext cx="379880" cy="157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01692" y="2070407"/>
            <a:ext cx="1557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Mycolicibacter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702417" y="1870874"/>
            <a:ext cx="19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Mycobacterium</a:t>
            </a:r>
            <a:r>
              <a:rPr lang="en-US" dirty="0" smtClean="0"/>
              <a:t> sp.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2"/>
            <a:endCxn id="9" idx="1"/>
          </p:cNvCxnSpPr>
          <p:nvPr/>
        </p:nvCxnSpPr>
        <p:spPr>
          <a:xfrm>
            <a:off x="6526238" y="1511566"/>
            <a:ext cx="2176179" cy="54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05" y="2534832"/>
            <a:ext cx="3284683" cy="109395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158171" y="2515977"/>
            <a:ext cx="3743332" cy="3599962"/>
            <a:chOff x="5368227" y="3780077"/>
            <a:chExt cx="4651326" cy="447318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/>
            <a:srcRect l="44256" t="20470" r="13395" b="4375"/>
            <a:stretch/>
          </p:blipFill>
          <p:spPr>
            <a:xfrm>
              <a:off x="5368227" y="3780077"/>
              <a:ext cx="4651326" cy="44367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78069" y="7909068"/>
              <a:ext cx="1211433" cy="344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 smtClean="0"/>
                <a:t>, M. </a:t>
              </a:r>
              <a:r>
                <a:rPr lang="en-US" sz="1200" b="1" i="1" dirty="0" err="1" smtClean="0"/>
                <a:t>vulneris</a:t>
              </a:r>
              <a:endParaRPr lang="en-US" sz="12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78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6535" y="786960"/>
            <a:ext cx="305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Rapidly growing mycobacteria </a:t>
            </a:r>
          </a:p>
          <a:p>
            <a:pPr algn="ctr"/>
            <a:r>
              <a:rPr lang="en-US" dirty="0" smtClean="0"/>
              <a:t>(RGM)</a:t>
            </a:r>
            <a:endParaRPr lang="en-US" dirty="0"/>
          </a:p>
        </p:txBody>
      </p:sp>
      <p:cxnSp>
        <p:nvCxnSpPr>
          <p:cNvPr id="3" name="Straight Arrow Connector 2"/>
          <p:cNvCxnSpPr>
            <a:stCxn id="2" idx="2"/>
            <a:endCxn id="6" idx="0"/>
          </p:cNvCxnSpPr>
          <p:nvPr/>
        </p:nvCxnSpPr>
        <p:spPr>
          <a:xfrm flipH="1">
            <a:off x="3405270" y="1433291"/>
            <a:ext cx="3076555" cy="46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45077" y="1864148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Mycolicibacterium</a:t>
            </a:r>
            <a:r>
              <a:rPr lang="en-US" dirty="0" smtClean="0"/>
              <a:t> sp.</a:t>
            </a:r>
          </a:p>
        </p:txBody>
      </p:sp>
      <p:cxnSp>
        <p:nvCxnSpPr>
          <p:cNvPr id="5" name="Straight Arrow Connector 4"/>
          <p:cNvCxnSpPr>
            <a:stCxn id="2" idx="2"/>
            <a:endCxn id="4" idx="0"/>
          </p:cNvCxnSpPr>
          <p:nvPr/>
        </p:nvCxnSpPr>
        <p:spPr>
          <a:xfrm>
            <a:off x="6481825" y="1433291"/>
            <a:ext cx="2582629" cy="430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344659" y="1899591"/>
            <a:ext cx="212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/>
              <a:t>Mycobacteroides</a:t>
            </a:r>
            <a:r>
              <a:rPr lang="en-US" dirty="0" smtClean="0"/>
              <a:t> sp.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10" y="2300799"/>
            <a:ext cx="3383573" cy="902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588" y="2252509"/>
            <a:ext cx="3395766" cy="451752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355537" y="5964487"/>
            <a:ext cx="708917" cy="102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592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9155" y="1073538"/>
            <a:ext cx="8927011" cy="8943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General algorithm for testing mycobacteria in the lab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46410" y="1967848"/>
            <a:ext cx="10995103" cy="4176473"/>
            <a:chOff x="309155" y="1977408"/>
            <a:chExt cx="11497836" cy="4768297"/>
          </a:xfrm>
        </p:grpSpPr>
        <p:sp>
          <p:nvSpPr>
            <p:cNvPr id="4" name="Rounded Rectangle 3"/>
            <p:cNvSpPr/>
            <p:nvPr/>
          </p:nvSpPr>
          <p:spPr>
            <a:xfrm>
              <a:off x="2004737" y="2683260"/>
              <a:ext cx="1508485" cy="829961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Collect</a:t>
              </a:r>
              <a:endParaRPr lang="en-US" sz="1600" dirty="0"/>
            </a:p>
            <a:p>
              <a:pPr algn="ctr"/>
              <a:r>
                <a:rPr lang="en-US" sz="1600" dirty="0"/>
                <a:t>samples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9155" y="1977408"/>
              <a:ext cx="1632709" cy="914400"/>
            </a:xfrm>
            <a:prstGeom prst="round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Suspicion of mycobacterial disease</a:t>
              </a:r>
            </a:p>
          </p:txBody>
        </p:sp>
        <p:cxnSp>
          <p:nvCxnSpPr>
            <p:cNvPr id="6" name="Elbow Connector 5"/>
            <p:cNvCxnSpPr>
              <a:stCxn id="5" idx="2"/>
              <a:endCxn id="4" idx="1"/>
            </p:cNvCxnSpPr>
            <p:nvPr/>
          </p:nvCxnSpPr>
          <p:spPr>
            <a:xfrm rot="16200000" flipH="1">
              <a:off x="1461907" y="2555410"/>
              <a:ext cx="206433" cy="879227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729263" y="3332966"/>
              <a:ext cx="1508485" cy="829961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TB NAAT, if suspicious for TB</a:t>
              </a:r>
            </a:p>
          </p:txBody>
        </p:sp>
        <p:cxnSp>
          <p:nvCxnSpPr>
            <p:cNvPr id="8" name="Elbow Connector 7"/>
            <p:cNvCxnSpPr>
              <a:stCxn id="4" idx="2"/>
              <a:endCxn id="7" idx="1"/>
            </p:cNvCxnSpPr>
            <p:nvPr/>
          </p:nvCxnSpPr>
          <p:spPr>
            <a:xfrm rot="16200000" flipH="1">
              <a:off x="3126758" y="3145442"/>
              <a:ext cx="234726" cy="97028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5429728" y="3974649"/>
              <a:ext cx="1099410" cy="82996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Smear</a:t>
              </a:r>
              <a:endParaRPr lang="en-US" sz="1600" dirty="0"/>
            </a:p>
          </p:txBody>
        </p:sp>
        <p:cxnSp>
          <p:nvCxnSpPr>
            <p:cNvPr id="10" name="Elbow Connector 9"/>
            <p:cNvCxnSpPr>
              <a:stCxn id="7" idx="2"/>
              <a:endCxn id="9" idx="1"/>
            </p:cNvCxnSpPr>
            <p:nvPr/>
          </p:nvCxnSpPr>
          <p:spPr>
            <a:xfrm rot="16200000" flipH="1">
              <a:off x="4843266" y="3803167"/>
              <a:ext cx="226703" cy="94622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6857476" y="4632376"/>
              <a:ext cx="1243788" cy="82996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Culture</a:t>
              </a:r>
              <a:endParaRPr lang="en-US" sz="1600" dirty="0"/>
            </a:p>
          </p:txBody>
        </p:sp>
        <p:cxnSp>
          <p:nvCxnSpPr>
            <p:cNvPr id="12" name="Elbow Connector 11"/>
            <p:cNvCxnSpPr>
              <a:stCxn id="9" idx="2"/>
              <a:endCxn id="11" idx="1"/>
            </p:cNvCxnSpPr>
            <p:nvPr/>
          </p:nvCxnSpPr>
          <p:spPr>
            <a:xfrm rot="16200000" flipH="1">
              <a:off x="6297081" y="4486961"/>
              <a:ext cx="242747" cy="878043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8397516" y="5306144"/>
              <a:ext cx="1508485" cy="82996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Identification</a:t>
              </a:r>
              <a:endParaRPr lang="en-US" sz="1600" dirty="0"/>
            </a:p>
          </p:txBody>
        </p:sp>
        <p:cxnSp>
          <p:nvCxnSpPr>
            <p:cNvPr id="14" name="Elbow Connector 13"/>
            <p:cNvCxnSpPr>
              <a:stCxn id="11" idx="2"/>
              <a:endCxn id="13" idx="1"/>
            </p:cNvCxnSpPr>
            <p:nvPr/>
          </p:nvCxnSpPr>
          <p:spPr>
            <a:xfrm rot="16200000" flipH="1">
              <a:off x="7809049" y="5132658"/>
              <a:ext cx="258788" cy="918146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0122043" y="5915744"/>
              <a:ext cx="1684948" cy="82996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Susceptibilities</a:t>
              </a:r>
              <a:endParaRPr lang="en-US" sz="1600" dirty="0"/>
            </a:p>
          </p:txBody>
        </p:sp>
        <p:cxnSp>
          <p:nvCxnSpPr>
            <p:cNvPr id="16" name="Elbow Connector 15"/>
            <p:cNvCxnSpPr>
              <a:stCxn id="13" idx="2"/>
              <a:endCxn id="15" idx="1"/>
            </p:cNvCxnSpPr>
            <p:nvPr/>
          </p:nvCxnSpPr>
          <p:spPr>
            <a:xfrm rot="16200000" flipH="1">
              <a:off x="9539591" y="5748273"/>
              <a:ext cx="194620" cy="970284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64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2673</Words>
  <Application>Microsoft Office PowerPoint</Application>
  <PresentationFormat>Widescreen</PresentationFormat>
  <Paragraphs>920</Paragraphs>
  <Slides>53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Calibri Light</vt:lpstr>
      <vt:lpstr>Dutch801BT-Italic</vt:lpstr>
      <vt:lpstr>Dutch801BT-Roman</vt:lpstr>
      <vt:lpstr>Hind</vt:lpstr>
      <vt:lpstr>MyriadPro-It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Khare, Reeti</cp:lastModifiedBy>
  <cp:revision>17</cp:revision>
  <dcterms:created xsi:type="dcterms:W3CDTF">2023-02-27T17:55:22Z</dcterms:created>
  <dcterms:modified xsi:type="dcterms:W3CDTF">2023-04-10T19:33:29Z</dcterms:modified>
</cp:coreProperties>
</file>