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8" r:id="rId2"/>
  </p:sldMasterIdLst>
  <p:notesMasterIdLst>
    <p:notesMasterId r:id="rId41"/>
  </p:notesMasterIdLst>
  <p:handoutMasterIdLst>
    <p:handoutMasterId r:id="rId42"/>
  </p:handoutMasterIdLst>
  <p:sldIdLst>
    <p:sldId id="355" r:id="rId3"/>
    <p:sldId id="373" r:id="rId4"/>
    <p:sldId id="388" r:id="rId5"/>
    <p:sldId id="390" r:id="rId6"/>
    <p:sldId id="416" r:id="rId7"/>
    <p:sldId id="406" r:id="rId8"/>
    <p:sldId id="407" r:id="rId9"/>
    <p:sldId id="410" r:id="rId10"/>
    <p:sldId id="411" r:id="rId11"/>
    <p:sldId id="413" r:id="rId12"/>
    <p:sldId id="414" r:id="rId13"/>
    <p:sldId id="415" r:id="rId14"/>
    <p:sldId id="391" r:id="rId15"/>
    <p:sldId id="392" r:id="rId16"/>
    <p:sldId id="428" r:id="rId17"/>
    <p:sldId id="393" r:id="rId18"/>
    <p:sldId id="394" r:id="rId19"/>
    <p:sldId id="439" r:id="rId20"/>
    <p:sldId id="441" r:id="rId21"/>
    <p:sldId id="442" r:id="rId22"/>
    <p:sldId id="420" r:id="rId23"/>
    <p:sldId id="426" r:id="rId24"/>
    <p:sldId id="405" r:id="rId25"/>
    <p:sldId id="443" r:id="rId26"/>
    <p:sldId id="427" r:id="rId27"/>
    <p:sldId id="434" r:id="rId28"/>
    <p:sldId id="435" r:id="rId29"/>
    <p:sldId id="421" r:id="rId30"/>
    <p:sldId id="396" r:id="rId31"/>
    <p:sldId id="397" r:id="rId32"/>
    <p:sldId id="447" r:id="rId33"/>
    <p:sldId id="401" r:id="rId34"/>
    <p:sldId id="402" r:id="rId35"/>
    <p:sldId id="404" r:id="rId36"/>
    <p:sldId id="446" r:id="rId37"/>
    <p:sldId id="417" r:id="rId38"/>
    <p:sldId id="419" r:id="rId39"/>
    <p:sldId id="418" r:id="rId40"/>
  </p:sldIdLst>
  <p:sldSz cx="9144000" cy="6858000" type="screen4x3"/>
  <p:notesSz cx="7023100" cy="93091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00CC00"/>
    <a:srgbClr val="00FF99"/>
    <a:srgbClr val="9933FF"/>
    <a:srgbClr val="00CCFF"/>
    <a:srgbClr val="66FF66"/>
    <a:srgbClr val="0066CC"/>
    <a:srgbClr val="0099CC"/>
    <a:srgbClr val="33CC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05" autoAdjust="0"/>
    <p:restoredTop sz="94660"/>
  </p:normalViewPr>
  <p:slideViewPr>
    <p:cSldViewPr>
      <p:cViewPr varScale="1">
        <p:scale>
          <a:sx n="115" d="100"/>
          <a:sy n="115" d="100"/>
        </p:scale>
        <p:origin x="21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Clinical Training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Living in Denver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History of the Program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DACBAC05-6767-4EDD-A589-A23B3E98BE7B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Our two institutions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2BC859-1E48-43B6-B354-7200132B5D5B}" type="parTrans" cxnId="{64393A28-16C2-48FA-B61F-52E2B1AB423A}">
      <dgm:prSet/>
      <dgm:spPr/>
    </dgm:pt>
    <dgm:pt modelId="{7B0362CA-E576-4FB2-8A97-72D4CCBD3D6F}" type="sibTrans" cxnId="{64393A28-16C2-48FA-B61F-52E2B1AB423A}">
      <dgm:prSet/>
      <dgm:spPr/>
    </dgm:pt>
    <dgm:pt modelId="{79AB7812-F272-4A1F-AFAA-4F4BF0350EDA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Research Training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F7F003-11AA-473D-B1CC-F116D654D500}" type="parTrans" cxnId="{07F74B38-4BD6-4F98-AFEE-97673A6C4670}">
      <dgm:prSet/>
      <dgm:spPr/>
    </dgm:pt>
    <dgm:pt modelId="{78FB6541-9B45-4662-98EC-56F736C03E25}" type="sibTrans" cxnId="{07F74B38-4BD6-4F98-AFEE-97673A6C4670}">
      <dgm:prSet/>
      <dgm:spPr/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F422364C-7437-42F4-8603-6ABDD786F44A}" type="presOf" srcId="{DACBAC05-6767-4EDD-A589-A23B3E98BE7B}" destId="{D54B1729-BC98-42C1-9C6C-D65DCBA4358F}" srcOrd="0" destOrd="1" presId="urn:microsoft.com/office/officeart/2005/8/layout/vList5"/>
    <dgm:cxn modelId="{EFCDFC34-B388-421D-BD18-DF39BAF28969}" type="presOf" srcId="{D1776C8F-2B10-4075-8DF7-7F65AB725ED5}" destId="{F5034101-5B7D-4FE7-B47A-5A48CF39606B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DA140AF-E9F4-454D-B797-D76D5FD7DE6A}" type="presOf" srcId="{79AB7812-F272-4A1F-AFAA-4F4BF0350EDA}" destId="{B37A5355-225B-4C6F-AED7-6C620F99EECC}" srcOrd="0" destOrd="1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07F74B38-4BD6-4F98-AFEE-97673A6C4670}" srcId="{AA046201-5C4D-445E-BF0B-5C6D2B0A1945}" destId="{79AB7812-F272-4A1F-AFAA-4F4BF0350EDA}" srcOrd="1" destOrd="0" parTransId="{F5F7F003-11AA-473D-B1CC-F116D654D500}" sibTransId="{78FB6541-9B45-4662-98EC-56F736C03E25}"/>
    <dgm:cxn modelId="{64393A28-16C2-48FA-B61F-52E2B1AB423A}" srcId="{74EE5CD8-078F-4590-BF9C-A341A294A016}" destId="{DACBAC05-6767-4EDD-A589-A23B3E98BE7B}" srcOrd="1" destOrd="0" parTransId="{892BC859-1E48-43B6-B354-7200132B5D5B}" sibTransId="{7B0362CA-E576-4FB2-8A97-72D4CCBD3D6F}"/>
    <dgm:cxn modelId="{DEEA11B4-9C0D-4D91-A433-A16785D05484}" type="presOf" srcId="{C59269D0-92A5-481C-BA64-727AFB0DD545}" destId="{B37A5355-225B-4C6F-AED7-6C620F99EECC}" srcOrd="0" destOrd="0" presId="urn:microsoft.com/office/officeart/2005/8/layout/vList5"/>
    <dgm:cxn modelId="{A5ADA8AE-BA8F-45C5-908D-8534760AD2C0}" type="presOf" srcId="{74EE5CD8-078F-4590-BF9C-A341A294A016}" destId="{7E429971-BC57-430F-BB25-C0574E5E39E3}" srcOrd="0" destOrd="0" presId="urn:microsoft.com/office/officeart/2005/8/layout/vList5"/>
    <dgm:cxn modelId="{5E66E4B8-175B-4696-A7F4-325FE54029D9}" type="presOf" srcId="{1E4D3931-0DBD-4211-A24A-6AF364284B1E}" destId="{D54B1729-BC98-42C1-9C6C-D65DCBA4358F}" srcOrd="0" destOrd="0" presId="urn:microsoft.com/office/officeart/2005/8/layout/vList5"/>
    <dgm:cxn modelId="{71AB39B1-9CA6-4181-815B-EA548C662720}" type="presOf" srcId="{F6FEADD9-F67D-41F5-BA4C-3C84956E7F46}" destId="{AAE7A1E6-6847-453D-B55B-8A82BF138C1D}" srcOrd="0" destOrd="0" presId="urn:microsoft.com/office/officeart/2005/8/layout/vList5"/>
    <dgm:cxn modelId="{FAAF61B8-F967-4CBD-9599-44D2CF7AD1A4}" type="presOf" srcId="{AA046201-5C4D-445E-BF0B-5C6D2B0A1945}" destId="{C04276DC-EE64-470A-B8BC-09067B8045FA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0809B2B0-FB42-4DF9-9146-BBEED2C2CE57}" type="presOf" srcId="{6BE4E373-0656-4EDC-821E-BE09C952B1F6}" destId="{C7C3E6FD-D83F-4BDA-907E-B5EE041DA931}" srcOrd="0" destOrd="0" presId="urn:microsoft.com/office/officeart/2005/8/layout/vList5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469EECE9-9A1F-4CD3-9F7A-86DC179082BC}" type="presParOf" srcId="{AAE7A1E6-6847-453D-B55B-8A82BF138C1D}" destId="{C4407577-18A2-46E0-8805-2838042EB67A}" srcOrd="0" destOrd="0" presId="urn:microsoft.com/office/officeart/2005/8/layout/vList5"/>
    <dgm:cxn modelId="{05BAB0B9-9728-4E7F-A5BB-2CCFA5C8AFD1}" type="presParOf" srcId="{C4407577-18A2-46E0-8805-2838042EB67A}" destId="{7E429971-BC57-430F-BB25-C0574E5E39E3}" srcOrd="0" destOrd="0" presId="urn:microsoft.com/office/officeart/2005/8/layout/vList5"/>
    <dgm:cxn modelId="{7FC0411F-3C5D-4ACC-9E89-FD4C67D7D8CF}" type="presParOf" srcId="{C4407577-18A2-46E0-8805-2838042EB67A}" destId="{D54B1729-BC98-42C1-9C6C-D65DCBA4358F}" srcOrd="1" destOrd="0" presId="urn:microsoft.com/office/officeart/2005/8/layout/vList5"/>
    <dgm:cxn modelId="{9819ACFB-5E2D-46AB-B533-33FF3F5175B0}" type="presParOf" srcId="{AAE7A1E6-6847-453D-B55B-8A82BF138C1D}" destId="{AB8574CC-D4F2-4555-AEE3-F4EE58B11D03}" srcOrd="1" destOrd="0" presId="urn:microsoft.com/office/officeart/2005/8/layout/vList5"/>
    <dgm:cxn modelId="{F9BD355F-CEC3-4E70-AEE9-0E4839D63A1E}" type="presParOf" srcId="{AAE7A1E6-6847-453D-B55B-8A82BF138C1D}" destId="{85B8F607-FDD8-476A-ADBE-E1250824F294}" srcOrd="2" destOrd="0" presId="urn:microsoft.com/office/officeart/2005/8/layout/vList5"/>
    <dgm:cxn modelId="{FBEA2ACB-77C5-4B96-97DF-5387B0CCC785}" type="presParOf" srcId="{85B8F607-FDD8-476A-ADBE-E1250824F294}" destId="{C04276DC-EE64-470A-B8BC-09067B8045FA}" srcOrd="0" destOrd="0" presId="urn:microsoft.com/office/officeart/2005/8/layout/vList5"/>
    <dgm:cxn modelId="{94B0BFBE-C7F5-43D0-80F9-842D3AF29F19}" type="presParOf" srcId="{85B8F607-FDD8-476A-ADBE-E1250824F294}" destId="{B37A5355-225B-4C6F-AED7-6C620F99EECC}" srcOrd="1" destOrd="0" presId="urn:microsoft.com/office/officeart/2005/8/layout/vList5"/>
    <dgm:cxn modelId="{165F764D-B02A-4DCC-9C6D-E1EC0CC8E05C}" type="presParOf" srcId="{AAE7A1E6-6847-453D-B55B-8A82BF138C1D}" destId="{5ACAA866-A8A8-4183-97B5-CEEAB1525C60}" srcOrd="3" destOrd="0" presId="urn:microsoft.com/office/officeart/2005/8/layout/vList5"/>
    <dgm:cxn modelId="{536ED804-842D-49FE-AA42-1D6F44C2CBB9}" type="presParOf" srcId="{AAE7A1E6-6847-453D-B55B-8A82BF138C1D}" destId="{477213BE-9E91-4950-8451-7F60796F47F4}" srcOrd="4" destOrd="0" presId="urn:microsoft.com/office/officeart/2005/8/layout/vList5"/>
    <dgm:cxn modelId="{A12F68B2-9417-4004-9C8C-3D18C84A0CE3}" type="presParOf" srcId="{477213BE-9E91-4950-8451-7F60796F47F4}" destId="{F5034101-5B7D-4FE7-B47A-5A48CF39606B}" srcOrd="0" destOrd="0" presId="urn:microsoft.com/office/officeart/2005/8/layout/vList5"/>
    <dgm:cxn modelId="{AEA889EF-67F7-45CB-9865-E60EFCEEC641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History of the Program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Our two institutions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1</a:t>
          </a:r>
          <a:endParaRPr lang="en-US" sz="4400" kern="1200" dirty="0"/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Clinical Training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Research Training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</a:t>
          </a:r>
          <a:endParaRPr lang="en-US" sz="4400" kern="1200" dirty="0"/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Living in Denver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1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1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5E7A1F-AAD7-4179-8B4D-DE7F617D725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986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5A7593F-F5F1-467D-804D-AF2C0117C06F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38EB5C2-2E7B-4400-87C8-45E33B0D7B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0930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6647">
            <a:noAutofit/>
          </a:bodyPr>
          <a:lstStyle/>
          <a:p>
            <a:pPr marL="233309" indent="-2333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This is another option for an Overview slide.</a:t>
            </a:r>
          </a:p>
          <a:p>
            <a:pPr marL="233309" indent="-233309">
              <a:defRPr/>
            </a:pPr>
            <a:endParaRPr lang="en-US" dirty="0"/>
          </a:p>
        </p:txBody>
      </p:sp>
      <p:sp>
        <p:nvSpPr>
          <p:cNvPr id="22531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60388" y="512763"/>
            <a:ext cx="3203575" cy="2401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649159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Keep it brief. Make your text as brief as possible to maintain a larger font size.</a:t>
            </a:r>
          </a:p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DDD05BF-B9C4-47F4-BDC7-D707E7E00437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87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Use a section header for each of the topics, so there is a clear transition to the audience. </a:t>
            </a:r>
          </a:p>
          <a:p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D5A997A-1AF2-4BCD-92F7-3D2BBED156CC}" type="slidenum">
              <a:rPr lang="en-US" altLang="en-US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9899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Summarize presentation content by restating the important points from the lessons.</a:t>
            </a:r>
          </a:p>
          <a:p>
            <a:r>
              <a:rPr lang="en-US" altLang="en-US" dirty="0" smtClean="0"/>
              <a:t>What do you want the audience to remember when they leave your presentation?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Save your presentation to a video for easy distribution (To create a video, click the File tab, and then click Share.  Under File Types, click Create a Video.)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0BC052-2FB1-4714-9B28-B059AF0F1A06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05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Summarize presentation content by restating the important points from the lessons.</a:t>
            </a:r>
          </a:p>
          <a:p>
            <a:r>
              <a:rPr lang="en-US" altLang="en-US" dirty="0" smtClean="0"/>
              <a:t>What do you want the audience to remember when they leave your presentation?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Save your presentation to a video for easy distribution (To create a video, click the File tab, and then click Share.  Under File Types, click Create a Video.)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0BC052-2FB1-4714-9B28-B059AF0F1A06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32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Summarize presentation content by restating the important points from the lessons.</a:t>
            </a:r>
          </a:p>
          <a:p>
            <a:r>
              <a:rPr lang="en-US" altLang="en-US" dirty="0" smtClean="0"/>
              <a:t>What do you want the audience to remember when they leave your presentation?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Save your presentation to a video for easy distribution (To create a video, click the File tab, and then click Share.  Under File Types, click Create a Video.)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0BC052-2FB1-4714-9B28-B059AF0F1A06}" type="slidenum">
              <a:rPr lang="en-US" altLang="en-US">
                <a:solidFill>
                  <a:srgbClr val="000000"/>
                </a:solidFill>
              </a:rPr>
              <a:pPr/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31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Summarize presentation content by restating the important points from the lessons.</a:t>
            </a:r>
          </a:p>
          <a:p>
            <a:r>
              <a:rPr lang="en-US" altLang="en-US" dirty="0" smtClean="0"/>
              <a:t>What do you want the audience to remember when they leave your presentation?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Save your presentation to a video for easy distribution (To create a video, click the File tab, and then click Share.  Under File Types, click Create a Video.)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0BC052-2FB1-4714-9B28-B059AF0F1A06}" type="slidenum">
              <a:rPr lang="en-US" altLang="en-US">
                <a:solidFill>
                  <a:srgbClr val="000000"/>
                </a:solidFill>
              </a:rPr>
              <a:pPr/>
              <a:t>20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97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Summarize presentation content by restating the important points from the lessons.</a:t>
            </a:r>
          </a:p>
          <a:p>
            <a:r>
              <a:rPr lang="en-US" altLang="en-US" dirty="0" smtClean="0"/>
              <a:t>What do you want the audience to remember when they leave your presentation?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Save your presentation to a video for easy distribution (To create a video, click the File tab, and then click Share.  Under File Types, click Create a Video.)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0BC052-2FB1-4714-9B28-B059AF0F1A06}" type="slidenum">
              <a:rPr lang="en-US" altLang="en-US">
                <a:solidFill>
                  <a:srgbClr val="000000"/>
                </a:solidFill>
              </a:rPr>
              <a:pPr/>
              <a:t>22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02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Use a section header for each of the topics, so there is a clear transition to the audience. </a:t>
            </a:r>
          </a:p>
          <a:p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53EBBF2-167F-4A21-B635-41BF2040C120}" type="slidenum">
              <a:rPr lang="en-US" altLang="en-US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5608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Summarize presentation content by restating the important points from the lessons.</a:t>
            </a:r>
          </a:p>
          <a:p>
            <a:r>
              <a:rPr lang="en-US" altLang="en-US" dirty="0" smtClean="0"/>
              <a:t>What do you want the audience to remember when they leave your presentation?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Save your presentation to a video for easy distribution (To create a video, click the File tab, and then click Share.  Under File Types, click Create a Video.)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0BC052-2FB1-4714-9B28-B059AF0F1A06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52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Use a section header for each of the topics, so there is a clear transition to the audience. </a:t>
            </a:r>
          </a:p>
          <a:p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53EBBF2-167F-4A21-B635-41BF2040C120}" type="slidenum">
              <a:rPr lang="en-US" altLang="en-US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12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Summarize presentation content by restating the important points from the lessons.</a:t>
            </a:r>
          </a:p>
          <a:p>
            <a:r>
              <a:rPr lang="en-US" altLang="en-US" dirty="0" smtClean="0"/>
              <a:t>What do you want the audience to remember when they leave your presentation?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Save your presentation to a video for easy distribution (To create a video, click the File tab, and then click Share.  Under File Types, click Create a Video.)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B26097-25E9-486B-B2B1-9A0539B4B409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77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Use a section header for each of the topics, so there is a clear transition to the audience. </a:t>
            </a:r>
          </a:p>
          <a:p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53EBBF2-167F-4A21-B635-41BF2040C120}" type="slidenum">
              <a:rPr lang="en-US" altLang="en-US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8664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Summarize presentation content by restating the important points from the lessons.</a:t>
            </a:r>
          </a:p>
          <a:p>
            <a:r>
              <a:rPr lang="en-US" altLang="en-US" dirty="0" smtClean="0"/>
              <a:t>What do you want the audience to remember when they leave your presentation?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Save your presentation to a video for easy distribution (To create a video, click the File tab, and then click Share.  Under File Types, click Create a Video.)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33B5A12-F454-4DFC-877C-36CE6663FC13}" type="slidenum">
              <a:rPr lang="en-US" altLang="en-US">
                <a:solidFill>
                  <a:srgbClr val="000000"/>
                </a:solidFill>
              </a:rPr>
              <a:pPr/>
              <a:t>29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24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Summarize presentation content by restating the important points from the lessons.</a:t>
            </a:r>
          </a:p>
          <a:p>
            <a:r>
              <a:rPr lang="en-US" altLang="en-US" dirty="0" smtClean="0"/>
              <a:t>What do you want the audience to remember when they leave your presentation?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Save your presentation to a video for easy distribution (To create a video, click the File tab, and then click Share.  Under File Types, click Create a Video.)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FB77D7E-D7F0-44FE-A51C-F61EA04F8747}" type="slidenum">
              <a:rPr lang="en-US" altLang="en-US">
                <a:solidFill>
                  <a:srgbClr val="000000"/>
                </a:solidFill>
              </a:rPr>
              <a:pPr/>
              <a:t>32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4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Summarize presentation content by restating the important points from the lessons.</a:t>
            </a:r>
          </a:p>
          <a:p>
            <a:r>
              <a:rPr lang="en-US" altLang="en-US" dirty="0" smtClean="0"/>
              <a:t>What do you want the audience to remember when they leave your presentation?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Save your presentation to a video for easy distribution (To create a video, click the File tab, and then click Share.  Under File Types, click Create a Video.)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A668D5-ADEA-4083-A3B2-34988F5658D0}" type="slidenum">
              <a:rPr lang="en-US" altLang="en-US">
                <a:solidFill>
                  <a:srgbClr val="000000"/>
                </a:solidFill>
              </a:rPr>
              <a:pPr/>
              <a:t>33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31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Summarize presentation content by restating the important points from the lessons.</a:t>
            </a:r>
          </a:p>
          <a:p>
            <a:r>
              <a:rPr lang="en-US" altLang="en-US" dirty="0" smtClean="0"/>
              <a:t>What do you want the audience to remember when they leave your presentation?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Save your presentation to a video for easy distribution (To create a video, click the File tab, and then click Share.  Under File Types, click Create a Video.)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FAAC887-6504-4A7F-AA7D-D86E6E74F418}" type="slidenum">
              <a:rPr lang="en-US" altLang="en-US">
                <a:solidFill>
                  <a:srgbClr val="000000"/>
                </a:solidFill>
              </a:rPr>
              <a:pPr/>
              <a:t>34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2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Summarize presentation content by restating the important points from the lessons.</a:t>
            </a:r>
          </a:p>
          <a:p>
            <a:r>
              <a:rPr lang="en-US" altLang="en-US" dirty="0" smtClean="0"/>
              <a:t>What do you want the audience to remember when they leave your presentation?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Save your presentation to a video for easy distribution (To create a video, click the File tab, and then click Share.  Under File Types, click Create a Video.)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915750-0E9B-44C7-94B1-B7A72B28F6D3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04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AA3C738-D7D6-478E-B812-03122AD48FB0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3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8589878-F7E5-42B0-B210-47267FD16977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4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8A5E217-3FF4-4240-97C8-4BC52115DA48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12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844C558-BEF8-4614-B524-C72A8406B455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97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8255" indent="-2916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6546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3164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9782" indent="-23330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DB395DA-B7D6-4DD2-8306-02278C289265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0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Keep it brief. Make your text as brief as possible to maintain a larger font size.</a:t>
            </a:r>
          </a:p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255" indent="-29163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546" indent="-233309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3164" indent="-233309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782" indent="-233309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4AF2101-3631-4709-9B00-AB944F4D4310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4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95400" y="3124200"/>
            <a:ext cx="7010400" cy="609600"/>
          </a:xfrm>
          <a:prstGeom prst="rect">
            <a:avLst/>
          </a:prstGeom>
          <a:noFill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700">
                <a:solidFill>
                  <a:srgbClr val="002A5C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95400" y="3733800"/>
            <a:ext cx="6934200" cy="533400"/>
          </a:xfrm>
          <a:prstGeom prst="rect">
            <a:avLst/>
          </a:prstGeom>
          <a:noFill/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500">
                <a:solidFill>
                  <a:srgbClr val="00B1B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1945719-27E4-40B3-AD92-F438FDDEB4D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0716928"/>
      </p:ext>
    </p:extLst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37115"/>
      </p:ext>
    </p:extLst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14726"/>
      </p:ext>
    </p:extLst>
  </p:cSld>
  <p:clrMapOvr>
    <a:masterClrMapping/>
  </p:clrMapOvr>
  <p:transition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18288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56229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792C42-1135-40F1-AF65-38CCA60BDA20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575EF37-A926-4869-BEA9-7052888AB23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401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83333FC-AC75-4DB7-AC50-F83D713A74F7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8437060-E29D-406F-A215-69CCBA4EA3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527463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73737EC-9B38-4A64-B7BC-B6CB5E7ED634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14A07332-EC5D-4D8C-BD06-2B71794E737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5285401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14F1F5-2C08-4AF2-B872-973C91B7D1AC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E7E49CF-CC5B-4285-9633-2112DD4516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0039167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ECDBCA-903F-4BDD-95EC-1DA064075D61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12AE0C2C-51CB-4AC4-AB87-D378F57399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5499389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E371E48-F339-4604-9BB7-06B0E79CB146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FC710E16-4FFC-4C98-A327-70AA9CA77C7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7851707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A8C032-84AB-4730-AE37-EBF61391FF0A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7ACC37FD-36C5-45F1-96CD-81CEE9B9E3F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9258815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89358"/>
      </p:ext>
    </p:extLst>
  </p:cSld>
  <p:clrMapOvr>
    <a:masterClrMapping/>
  </p:clrMapOvr>
  <p:transition advClick="0" advTm="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85E7A4A-F758-4B42-A5D9-9ACA545269B0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BA73021A-0255-4597-9139-0DED10619C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0772484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4C651EC-60BB-4484-99C2-2664B4A3D0BC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B002E656-FD5F-421C-BF63-E2DE390161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9526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2BB607-D3D7-4F94-9100-7E7BFBC63CE5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CF1181B-8979-4ED7-8C1A-65D6110218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9603988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7CB2B9D-B34C-4925-8530-724C08C8E521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BEDD782-9577-436A-B138-A7008C4095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01299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71C88A-0036-43F9-BE65-729ABF2767A9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73F635E7-3CBD-4840-B62D-A536DF6011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3348071"/>
      </p:ext>
    </p:extLst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  <a:prstGeom prst="rect">
            <a:avLst/>
          </a:prstGeom>
        </p:spPr>
        <p:txBody>
          <a:bodyPr anchor="b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BF2EA8E-812B-490B-A86F-0B6CCC00C1E4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anchor="t"/>
          <a:lstStyle>
            <a:lvl1pPr>
              <a:defRPr/>
            </a:lvl1pPr>
          </a:lstStyle>
          <a:p>
            <a:fld id="{302FF006-0E26-41A5-BAF8-76B69FA8AF9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76733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9469"/>
      </p:ext>
    </p:extLst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03862"/>
      </p:ext>
    </p:extLst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08694"/>
      </p:ext>
    </p:extLst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58328"/>
      </p:ext>
    </p:extLst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489730"/>
      </p:ext>
    </p:extLst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857886"/>
      </p:ext>
    </p:extLst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322363"/>
      </p:ext>
    </p:extLst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3" r:id="rId1"/>
    <p:sldLayoutId id="2147485153" r:id="rId2"/>
    <p:sldLayoutId id="2147485154" r:id="rId3"/>
    <p:sldLayoutId id="2147485155" r:id="rId4"/>
    <p:sldLayoutId id="2147485156" r:id="rId5"/>
    <p:sldLayoutId id="2147485157" r:id="rId6"/>
    <p:sldLayoutId id="2147485158" r:id="rId7"/>
    <p:sldLayoutId id="2147485159" r:id="rId8"/>
    <p:sldLayoutId id="2147485160" r:id="rId9"/>
    <p:sldLayoutId id="2147485161" r:id="rId10"/>
    <p:sldLayoutId id="2147485162" r:id="rId11"/>
  </p:sldLayoutIdLst>
  <p:transition advClick="0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808284"/>
          </a:solidFill>
          <a:latin typeface="+mn-lt"/>
          <a:ea typeface="+mn-ea"/>
          <a:cs typeface="+mn-cs"/>
        </a:defRPr>
      </a:lvl1pPr>
      <a:lvl2pPr marL="457200" indent="-1651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808284"/>
          </a:solidFill>
          <a:latin typeface="+mn-lt"/>
        </a:defRPr>
      </a:lvl2pPr>
      <a:lvl3pPr marL="800100" indent="-1651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808284"/>
          </a:solidFill>
          <a:latin typeface="+mn-lt"/>
        </a:defRPr>
      </a:lvl3pPr>
      <a:lvl4pPr marL="1143000" indent="-1651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808284"/>
          </a:solidFill>
          <a:latin typeface="+mn-lt"/>
        </a:defRPr>
      </a:lvl4pPr>
      <a:lvl5pPr marL="1485900" indent="-1651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808284"/>
          </a:solidFill>
          <a:latin typeface="+mn-lt"/>
        </a:defRPr>
      </a:lvl5pPr>
      <a:lvl6pPr marL="1943100" indent="-1651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808284"/>
          </a:solidFill>
          <a:latin typeface="+mn-lt"/>
        </a:defRPr>
      </a:lvl6pPr>
      <a:lvl7pPr marL="2400300" indent="-1651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808284"/>
          </a:solidFill>
          <a:latin typeface="+mn-lt"/>
        </a:defRPr>
      </a:lvl7pPr>
      <a:lvl8pPr marL="2857500" indent="-1651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808284"/>
          </a:solidFill>
          <a:latin typeface="+mn-lt"/>
        </a:defRPr>
      </a:lvl8pPr>
      <a:lvl9pPr marL="3314700" indent="-1651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80828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2795E73-27B6-4AB0-A1B7-EEE6CCA08112}" type="datetimeFigureOut">
              <a:rPr lang="en-US"/>
              <a:pPr>
                <a:defRPr/>
              </a:pPr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E251016-3F86-48A2-B17F-F244AF4D7CBE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056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  <p:sldLayoutId id="2147485175" r:id="rId12"/>
    <p:sldLayoutId id="2147485176" r:id="rId13"/>
    <p:sldLayoutId id="2147485177" r:id="rId14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9.emf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533400" y="5230813"/>
            <a:ext cx="8229600" cy="166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200" dirty="0"/>
              <a:t>University of Colorado School of Medicine</a:t>
            </a:r>
            <a:r>
              <a:rPr lang="en-US" altLang="en-US" sz="3200" dirty="0" smtClean="0"/>
              <a:t>/</a:t>
            </a:r>
            <a:br>
              <a:rPr lang="en-US" altLang="en-US" sz="3200" dirty="0" smtClean="0"/>
            </a:br>
            <a:r>
              <a:rPr lang="en-US" altLang="en-US" sz="3200" dirty="0" smtClean="0"/>
              <a:t>National </a:t>
            </a:r>
            <a:r>
              <a:rPr lang="en-US" altLang="en-US" sz="3200" dirty="0"/>
              <a:t>Jewish Health (Adult) Program</a:t>
            </a:r>
            <a:endParaRPr lang="en-US" alt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53200" y="6324600"/>
            <a:ext cx="2362200" cy="228600"/>
          </a:xfrm>
          <a:prstGeom prst="rect">
            <a:avLst/>
          </a:prstGeom>
        </p:spPr>
        <p:txBody>
          <a:bodyPr anchor="ctr"/>
          <a:lstStyle/>
          <a:p>
            <a:pPr algn="r" eaLnBrk="1" hangingPunct="1">
              <a:defRPr/>
            </a:pPr>
            <a:endParaRPr lang="en-US" sz="1400" dirty="0"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595313"/>
            <a:ext cx="30734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/>
          <p:cNvSpPr>
            <a:spLocks noChangeArrowheads="1"/>
          </p:cNvSpPr>
          <p:nvPr/>
        </p:nvSpPr>
        <p:spPr bwMode="auto">
          <a:xfrm>
            <a:off x="-76200" y="1827213"/>
            <a:ext cx="9220200" cy="5106987"/>
          </a:xfrm>
          <a:prstGeom prst="rect">
            <a:avLst/>
          </a:prstGeom>
          <a:solidFill>
            <a:srgbClr val="E9A713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143000" y="990600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177800" indent="-1778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500" dirty="0">
                <a:solidFill>
                  <a:srgbClr val="CF9512"/>
                </a:solidFill>
                <a:latin typeface="Arial" pitchFamily="34" charset="0"/>
              </a:rPr>
              <a:t>1960s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0" y="1981200"/>
            <a:ext cx="8088313" cy="0"/>
          </a:xfrm>
          <a:prstGeom prst="line">
            <a:avLst/>
          </a:prstGeom>
          <a:noFill/>
          <a:ln w="254000">
            <a:solidFill>
              <a:srgbClr val="E9A7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41413" y="455613"/>
            <a:ext cx="510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143000" y="381000"/>
            <a:ext cx="50942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rgbClr val="CF9512"/>
                </a:solidFill>
                <a:latin typeface="Arial" pitchFamily="34" charset="0"/>
              </a:rPr>
              <a:t>National Jewish Health</a:t>
            </a:r>
          </a:p>
        </p:txBody>
      </p:sp>
      <p:pic>
        <p:nvPicPr>
          <p:cNvPr id="3687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209800"/>
            <a:ext cx="27924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13"/>
          <p:cNvSpPr txBox="1">
            <a:spLocks noChangeArrowheads="1"/>
          </p:cNvSpPr>
          <p:nvPr/>
        </p:nvSpPr>
        <p:spPr bwMode="auto">
          <a:xfrm>
            <a:off x="1981200" y="6015038"/>
            <a:ext cx="518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itchFamily="34" charset="0"/>
              </a:rPr>
              <a:t>Early pulmonary function testing</a:t>
            </a:r>
          </a:p>
        </p:txBody>
      </p:sp>
      <p:pic>
        <p:nvPicPr>
          <p:cNvPr id="368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9" b="35449"/>
          <a:stretch>
            <a:fillRect/>
          </a:stretch>
        </p:blipFill>
        <p:spPr bwMode="auto">
          <a:xfrm>
            <a:off x="5946775" y="2209800"/>
            <a:ext cx="2952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b="26596"/>
          <a:stretch>
            <a:fillRect/>
          </a:stretch>
        </p:blipFill>
        <p:spPr bwMode="auto">
          <a:xfrm>
            <a:off x="3124200" y="2514600"/>
            <a:ext cx="26797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algn="ctr"/>
            <a:r>
              <a:rPr altLang="en-US" b="1" dirty="0" smtClean="0"/>
              <a:t>University of Colorado:</a:t>
            </a:r>
            <a:br>
              <a:rPr altLang="en-US" b="1" dirty="0" smtClean="0"/>
            </a:br>
            <a:r>
              <a:rPr altLang="en-US" b="1" dirty="0" smtClean="0"/>
              <a:t>Anschutz Medical Center</a:t>
            </a:r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98182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algn="ctr"/>
            <a:r>
              <a:rPr altLang="en-US" b="1" dirty="0" smtClean="0"/>
              <a:t>University of Colorado Hospital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23386" r="23567" b="20313"/>
          <a:stretch>
            <a:fillRect/>
          </a:stretch>
        </p:blipFill>
        <p:spPr bwMode="auto">
          <a:xfrm>
            <a:off x="2362200" y="1447800"/>
            <a:ext cx="4953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416168"/>
          </a:xfrm>
        </p:spPr>
        <p:txBody>
          <a:bodyPr/>
          <a:lstStyle/>
          <a:p>
            <a:r>
              <a:rPr lang="en-US" altLang="en-US" dirty="0" smtClean="0"/>
              <a:t>Our Faculty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07621"/>
              </p:ext>
            </p:extLst>
          </p:nvPr>
        </p:nvGraphicFramePr>
        <p:xfrm>
          <a:off x="606425" y="835025"/>
          <a:ext cx="13268325" cy="918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Document" r:id="rId6" imgW="8415158" imgH="5818056" progId="Word.Document.12">
                  <p:embed/>
                </p:oleObj>
              </mc:Choice>
              <mc:Fallback>
                <p:oleObj name="Document" r:id="rId6" imgW="8415158" imgH="58180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6425" y="835025"/>
                        <a:ext cx="13268325" cy="918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524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Our </a:t>
            </a:r>
            <a:r>
              <a:rPr lang="en-US" altLang="en-US" sz="4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Faculty Continued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848955"/>
              </p:ext>
            </p:extLst>
          </p:nvPr>
        </p:nvGraphicFramePr>
        <p:xfrm>
          <a:off x="685800" y="838200"/>
          <a:ext cx="9004300" cy="636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Document" r:id="rId5" imgW="8352455" imgH="5875233" progId="Word.Document.12">
                  <p:embed/>
                </p:oleObj>
              </mc:Choice>
              <mc:Fallback>
                <p:oleObj name="Document" r:id="rId5" imgW="8352455" imgH="5875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838200"/>
                        <a:ext cx="9004300" cy="636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77200" cy="533400"/>
          </a:xfrm>
        </p:spPr>
        <p:txBody>
          <a:bodyPr/>
          <a:lstStyle/>
          <a:p>
            <a:r>
              <a:rPr lang="en-US" dirty="0"/>
              <a:t>Our Faculty Continued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90600"/>
            <a:ext cx="8238744" cy="526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878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3186" y="76200"/>
            <a:ext cx="8458200" cy="11430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7800" indent="-177800" algn="ctr">
              <a:spcBef>
                <a:spcPct val="20000"/>
              </a:spcBef>
              <a:defRPr/>
            </a:pPr>
            <a:r>
              <a:rPr sz="2400" cap="none" dirty="0" smtClean="0">
                <a:solidFill>
                  <a:schemeClr val="tx1"/>
                </a:solidFill>
              </a:rPr>
              <a:t>Clinical:  	75% First Year</a:t>
            </a:r>
            <a:br>
              <a:rPr sz="2400" cap="none" dirty="0" smtClean="0">
                <a:solidFill>
                  <a:schemeClr val="tx1"/>
                </a:solidFill>
              </a:rPr>
            </a:br>
            <a:r>
              <a:rPr sz="2400" cap="none" dirty="0">
                <a:solidFill>
                  <a:schemeClr val="tx1"/>
                </a:solidFill>
              </a:rPr>
              <a:t>	</a:t>
            </a:r>
            <a:r>
              <a:rPr sz="2400" cap="none" dirty="0" smtClean="0">
                <a:solidFill>
                  <a:schemeClr val="tx1"/>
                </a:solidFill>
              </a:rPr>
              <a:t>	25% </a:t>
            </a:r>
            <a:r>
              <a:rPr sz="2400" cap="none" dirty="0">
                <a:solidFill>
                  <a:schemeClr val="tx1"/>
                </a:solidFill>
              </a:rPr>
              <a:t>Second </a:t>
            </a:r>
            <a:r>
              <a:rPr sz="2400" cap="none" dirty="0" smtClean="0">
                <a:solidFill>
                  <a:schemeClr val="tx1"/>
                </a:solidFill>
              </a:rPr>
              <a:t>Year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7518" y="1524000"/>
            <a:ext cx="2209800" cy="917089"/>
          </a:xfrm>
          <a:prstGeom prst="roundRect">
            <a:avLst/>
          </a:prstGeom>
          <a:solidFill>
            <a:srgbClr val="0066CC"/>
          </a:solidFill>
          <a:ln>
            <a:solidFill>
              <a:srgbClr val="33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Adult Training at NJH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First and Second Years</a:t>
            </a: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767379" y="2743200"/>
            <a:ext cx="25908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spcBef>
                <a:spcPct val="0"/>
              </a:spcBef>
              <a:defRPr/>
            </a:pPr>
            <a:r>
              <a:rPr lang="en-US" altLang="en-US" sz="1600" b="1" dirty="0" smtClean="0">
                <a:latin typeface="+mn-lt"/>
              </a:rPr>
              <a:t>Various clinics with Adult Allergy clinicians 1st Year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en-US" sz="2200" b="1" dirty="0" smtClean="0">
              <a:latin typeface="+mn-lt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600" b="1" dirty="0" smtClean="0">
                <a:latin typeface="+mn-lt"/>
              </a:rPr>
              <a:t>Continuity Clinic both yrs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en-US" sz="1600" b="1" dirty="0">
              <a:latin typeface="+mn-lt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600" b="1" dirty="0" smtClean="0">
                <a:latin typeface="+mn-lt"/>
              </a:rPr>
              <a:t>Out of State patients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en-US" sz="2200" b="1" dirty="0" smtClean="0">
              <a:latin typeface="+mn-lt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600" b="1" dirty="0" smtClean="0">
                <a:latin typeface="+mn-lt"/>
              </a:rPr>
              <a:t>Required Clinical Rotations 1</a:t>
            </a:r>
            <a:r>
              <a:rPr lang="en-US" altLang="en-US" sz="1600" b="1" baseline="30000" dirty="0" smtClean="0">
                <a:latin typeface="+mn-lt"/>
              </a:rPr>
              <a:t>st</a:t>
            </a:r>
            <a:r>
              <a:rPr lang="en-US" altLang="en-US" sz="1600" b="1" dirty="0" smtClean="0">
                <a:latin typeface="+mn-lt"/>
              </a:rPr>
              <a:t> Year</a:t>
            </a:r>
          </a:p>
        </p:txBody>
      </p:sp>
      <p:sp>
        <p:nvSpPr>
          <p:cNvPr id="6" name="Content Placeholder 17"/>
          <p:cNvSpPr txBox="1">
            <a:spLocks/>
          </p:cNvSpPr>
          <p:nvPr/>
        </p:nvSpPr>
        <p:spPr>
          <a:xfrm>
            <a:off x="3737386" y="1524000"/>
            <a:ext cx="2209800" cy="914400"/>
          </a:xfrm>
          <a:prstGeom prst="roundRect">
            <a:avLst/>
          </a:prstGeom>
          <a:solidFill>
            <a:srgbClr val="0099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01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859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31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03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575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147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600" b="1" kern="0" dirty="0" smtClean="0">
                <a:solidFill>
                  <a:schemeClr val="tx1"/>
                </a:solidFill>
              </a:rPr>
              <a:t>Adult Training at UCH First Year</a:t>
            </a:r>
            <a:endParaRPr lang="en-US" sz="1600" b="1" kern="0" dirty="0">
              <a:solidFill>
                <a:schemeClr val="tx1"/>
              </a:solidFill>
            </a:endParaRP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3737386" y="2755413"/>
            <a:ext cx="24384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spcBef>
                <a:spcPct val="0"/>
              </a:spcBef>
              <a:defRPr/>
            </a:pPr>
            <a:r>
              <a:rPr lang="en-US" altLang="en-US" sz="1600" b="1" dirty="0" smtClean="0">
                <a:latin typeface="+mn-lt"/>
              </a:rPr>
              <a:t>Various clinics with Adult Allergy clinicians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en-US" sz="2200" b="1" dirty="0" smtClean="0">
              <a:latin typeface="+mn-lt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600" b="1" dirty="0" smtClean="0">
                <a:latin typeface="+mn-lt"/>
              </a:rPr>
              <a:t>Immunodeficiency clinic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en-US" sz="2200" b="1" dirty="0" smtClean="0">
              <a:latin typeface="+mn-lt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600" b="1" dirty="0" smtClean="0">
                <a:latin typeface="+mn-lt"/>
              </a:rPr>
              <a:t>Group clinic with Private Practice attendings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en-US" sz="2200" b="1" dirty="0" smtClean="0">
              <a:latin typeface="+mn-lt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600" b="1" dirty="0" smtClean="0">
                <a:latin typeface="+mn-lt"/>
              </a:rPr>
              <a:t>Inpatient consults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53200" y="1524000"/>
            <a:ext cx="2209800" cy="914400"/>
          </a:xfrm>
          <a:prstGeom prst="roundRect">
            <a:avLst/>
          </a:prstGeom>
          <a:solidFill>
            <a:srgbClr val="00CC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Pediatric Training First and Second Years</a:t>
            </a:r>
          </a:p>
        </p:txBody>
      </p:sp>
      <p:sp>
        <p:nvSpPr>
          <p:cNvPr id="24590" name="TextBox 12"/>
          <p:cNvSpPr txBox="1">
            <a:spLocks noChangeArrowheads="1"/>
          </p:cNvSpPr>
          <p:nvPr/>
        </p:nvSpPr>
        <p:spPr bwMode="auto">
          <a:xfrm>
            <a:off x="6405282" y="2743200"/>
            <a:ext cx="2667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spcBef>
                <a:spcPct val="0"/>
              </a:spcBef>
              <a:defRPr/>
            </a:pPr>
            <a:r>
              <a:rPr lang="en-US" altLang="en-US" sz="1600" b="1" dirty="0" smtClean="0">
                <a:latin typeface="+mn-lt"/>
              </a:rPr>
              <a:t>Various clinics with Pediatric Allergy clinicians both years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en-US" sz="2200" b="1" dirty="0" smtClean="0">
              <a:latin typeface="+mn-lt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600" b="1" dirty="0" smtClean="0">
                <a:latin typeface="+mn-lt"/>
              </a:rPr>
              <a:t>One month rotation on the Pediatric Unit 2nd Year</a:t>
            </a:r>
          </a:p>
          <a:p>
            <a:pPr marL="285750" indent="-285750">
              <a:spcBef>
                <a:spcPct val="0"/>
              </a:spcBef>
              <a:defRPr/>
            </a:pPr>
            <a:endParaRPr lang="en-US" altLang="en-US" sz="2200" b="1" dirty="0" smtClean="0">
              <a:latin typeface="+mn-lt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600" b="1" dirty="0" smtClean="0">
                <a:latin typeface="+mn-lt"/>
              </a:rPr>
              <a:t>EoE Clinic at The Children’s Hospital Colorado 2</a:t>
            </a:r>
            <a:r>
              <a:rPr lang="en-US" altLang="en-US" sz="1600" b="1" baseline="30000" dirty="0" smtClean="0">
                <a:latin typeface="+mn-lt"/>
              </a:rPr>
              <a:t>nd</a:t>
            </a:r>
            <a:r>
              <a:rPr lang="en-US" altLang="en-US" sz="1600" b="1" dirty="0" smtClean="0">
                <a:latin typeface="+mn-lt"/>
              </a:rPr>
              <a:t> Year</a:t>
            </a:r>
            <a:endParaRPr lang="en-US" altLang="en-US" sz="1600" b="1" dirty="0">
              <a:latin typeface="+mn-lt"/>
            </a:endParaRPr>
          </a:p>
          <a:p>
            <a:pPr marL="285750" indent="-285750">
              <a:spcBef>
                <a:spcPct val="0"/>
              </a:spcBef>
              <a:defRPr/>
            </a:pPr>
            <a:endParaRPr lang="en-US" altLang="en-US" sz="1600" b="1" dirty="0" smtClean="0">
              <a:latin typeface="+mn-lt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600" b="1" dirty="0" smtClean="0">
                <a:latin typeface="+mn-lt"/>
              </a:rPr>
              <a:t>Pediatric Immunodeficiency clinic/ small group teaching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82385"/>
            <a:ext cx="8077200" cy="760615"/>
          </a:xfrm>
        </p:spPr>
        <p:txBody>
          <a:bodyPr/>
          <a:lstStyle/>
          <a:p>
            <a:pPr lvl="0" algn="ctr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en-US" sz="3600" dirty="0" smtClean="0"/>
              <a:t>First Year Schedule: 75% Clinical</a:t>
            </a:r>
            <a:br>
              <a:rPr altLang="en-US" sz="3600" dirty="0" smtClean="0"/>
            </a:b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 3 Rotations  (each two months long)  Fall and Spring</a:t>
            </a:r>
            <a:b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600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lang="en-US" sz="600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endParaRPr alt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566635"/>
              </p:ext>
            </p:extLst>
          </p:nvPr>
        </p:nvGraphicFramePr>
        <p:xfrm>
          <a:off x="1409701" y="914400"/>
          <a:ext cx="6781798" cy="5850887"/>
        </p:xfrm>
        <a:graphic>
          <a:graphicData uri="http://schemas.openxmlformats.org/drawingml/2006/table">
            <a:tbl>
              <a:tblPr/>
              <a:tblGrid>
                <a:gridCol w="637634">
                  <a:extLst>
                    <a:ext uri="{9D8B030D-6E8A-4147-A177-3AD203B41FA5}">
                      <a16:colId xmlns:a16="http://schemas.microsoft.com/office/drawing/2014/main" val="2292347026"/>
                    </a:ext>
                  </a:extLst>
                </a:gridCol>
                <a:gridCol w="360403">
                  <a:extLst>
                    <a:ext uri="{9D8B030D-6E8A-4147-A177-3AD203B41FA5}">
                      <a16:colId xmlns:a16="http://schemas.microsoft.com/office/drawing/2014/main" val="2728779841"/>
                    </a:ext>
                  </a:extLst>
                </a:gridCol>
                <a:gridCol w="1153981">
                  <a:extLst>
                    <a:ext uri="{9D8B030D-6E8A-4147-A177-3AD203B41FA5}">
                      <a16:colId xmlns:a16="http://schemas.microsoft.com/office/drawing/2014/main" val="3386614037"/>
                    </a:ext>
                  </a:extLst>
                </a:gridCol>
                <a:gridCol w="984175">
                  <a:extLst>
                    <a:ext uri="{9D8B030D-6E8A-4147-A177-3AD203B41FA5}">
                      <a16:colId xmlns:a16="http://schemas.microsoft.com/office/drawing/2014/main" val="112126111"/>
                    </a:ext>
                  </a:extLst>
                </a:gridCol>
                <a:gridCol w="1330715">
                  <a:extLst>
                    <a:ext uri="{9D8B030D-6E8A-4147-A177-3AD203B41FA5}">
                      <a16:colId xmlns:a16="http://schemas.microsoft.com/office/drawing/2014/main" val="1107782938"/>
                    </a:ext>
                  </a:extLst>
                </a:gridCol>
                <a:gridCol w="1108930">
                  <a:extLst>
                    <a:ext uri="{9D8B030D-6E8A-4147-A177-3AD203B41FA5}">
                      <a16:colId xmlns:a16="http://schemas.microsoft.com/office/drawing/2014/main" val="4044074219"/>
                    </a:ext>
                  </a:extLst>
                </a:gridCol>
                <a:gridCol w="1205960">
                  <a:extLst>
                    <a:ext uri="{9D8B030D-6E8A-4147-A177-3AD203B41FA5}">
                      <a16:colId xmlns:a16="http://schemas.microsoft.com/office/drawing/2014/main" val="7894507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213664"/>
                  </a:ext>
                </a:extLst>
              </a:tr>
              <a:tr h="291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University Fellow - 8 weeks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175367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837061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Monday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Tuesday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Wednesday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Thursday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Friday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8734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639048"/>
                  </a:ext>
                </a:extLst>
              </a:tr>
              <a:tr h="355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8-Noon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AM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Research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Kirkpatrick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CC00"/>
                          </a:solidFill>
                          <a:effectLst/>
                          <a:latin typeface="+mn-lt"/>
                        </a:rPr>
                        <a:t>Peds -  Dr. </a:t>
                      </a:r>
                      <a:r>
                        <a:rPr lang="en-US" sz="900" b="1" i="0" u="none" strike="noStrike" dirty="0" smtClean="0">
                          <a:solidFill>
                            <a:srgbClr val="FFCC00"/>
                          </a:solidFill>
                          <a:effectLst/>
                          <a:latin typeface="+mn-lt"/>
                        </a:rPr>
                        <a:t>Boguniewicz</a:t>
                      </a:r>
                      <a:endParaRPr lang="en-US" sz="900" b="1" i="0" u="none" strike="noStrike" dirty="0">
                        <a:solidFill>
                          <a:srgbClr val="FFCC00"/>
                        </a:solidFill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University Clinical Faculty Clinic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Research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660850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440108"/>
                  </a:ext>
                </a:extLst>
              </a:tr>
              <a:tr h="355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1-5 pm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PM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Stitt 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NJC - CC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Immune </a:t>
                      </a:r>
                      <a:r>
                        <a:rPr lang="en-US" sz="9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Deficiency/Clinical </a:t>
                      </a:r>
                      <a:r>
                        <a:rPr lang="en-US" sz="9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Lab</a:t>
                      </a:r>
                      <a:r>
                        <a:rPr lang="en-US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+mn-lt"/>
                        </a:rPr>
                        <a:t>/Research</a:t>
                      </a:r>
                      <a:endParaRPr lang="en-US" sz="9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Kalra 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Research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72950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46269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71113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422490"/>
                  </a:ext>
                </a:extLst>
              </a:tr>
              <a:tr h="229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Fellow #1 NJC - 8 weeks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815818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624473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Monday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Tuesday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Wednesday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Thursday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Friday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995291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237781"/>
                  </a:ext>
                </a:extLst>
              </a:tr>
              <a:tr h="355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8-Noon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AM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Hoyte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333399"/>
                          </a:solidFill>
                          <a:effectLst/>
                          <a:latin typeface="+mn-lt"/>
                        </a:rPr>
                        <a:t>ENT/</a:t>
                      </a:r>
                      <a:r>
                        <a:rPr lang="en-US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+mn-lt"/>
                        </a:rPr>
                        <a:t> Research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CC00"/>
                          </a:solidFill>
                          <a:effectLst/>
                          <a:latin typeface="+mn-lt"/>
                        </a:rPr>
                        <a:t>Peds  - Santos 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University Clinical Faculty Clinic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Hoyte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338987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643366"/>
                  </a:ext>
                </a:extLst>
              </a:tr>
              <a:tr h="355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1-5 pm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PM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Katial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NJC - CC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Immune </a:t>
                      </a:r>
                      <a:r>
                        <a:rPr lang="en-US" sz="9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Deficiency/Clinical </a:t>
                      </a:r>
                      <a:r>
                        <a:rPr lang="en-US" sz="9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Lab/</a:t>
                      </a:r>
                      <a:r>
                        <a:rPr lang="en-US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+mn-lt"/>
                        </a:rPr>
                        <a:t>Research</a:t>
                      </a:r>
                      <a:endParaRPr lang="en-US" sz="9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333399"/>
                          </a:solidFill>
                          <a:effectLst/>
                          <a:latin typeface="+mn-lt"/>
                        </a:rPr>
                        <a:t>Derm</a:t>
                      </a:r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+mn-lt"/>
                        </a:rPr>
                        <a:t>Research</a:t>
                      </a:r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Consults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843836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598374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04814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309078"/>
                  </a:ext>
                </a:extLst>
              </a:tr>
              <a:tr h="291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Fellow #2 NJC  - 8 weeks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884151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581918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Monday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Tuesday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Wednesday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Thursday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Friday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49767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58405"/>
                  </a:ext>
                </a:extLst>
              </a:tr>
              <a:tr h="355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8-Noon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AM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Alam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CC00"/>
                          </a:solidFill>
                          <a:effectLst/>
                          <a:latin typeface="+mn-lt"/>
                        </a:rPr>
                        <a:t>Peds- Rabinovitch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Allergy Tech/</a:t>
                      </a:r>
                      <a:r>
                        <a:rPr lang="en-US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+mn-lt"/>
                        </a:rPr>
                        <a:t>PPU</a:t>
                      </a:r>
                      <a:endParaRPr lang="en-US" sz="9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University Clinical Faculty Clinic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Wang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118427"/>
                  </a:ext>
                </a:extLst>
              </a:tr>
              <a:tr h="149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134581"/>
                  </a:ext>
                </a:extLst>
              </a:tr>
              <a:tr h="355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+mn-lt"/>
                        </a:rPr>
                        <a:t>1-5 pm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+mn-lt"/>
                        </a:rPr>
                        <a:t>PM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Rheum </a:t>
                      </a:r>
                      <a:r>
                        <a:rPr lang="en-US" sz="900" b="0" i="0" u="none" strike="noStrike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Research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NJC - CC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Immune </a:t>
                      </a:r>
                      <a:r>
                        <a:rPr lang="en-US" sz="9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Deficiency/Clinical </a:t>
                      </a:r>
                      <a:r>
                        <a:rPr lang="en-US" sz="9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Lab/</a:t>
                      </a:r>
                      <a:r>
                        <a:rPr lang="en-US" sz="900" b="0" i="0" u="none" strike="noStrike" dirty="0">
                          <a:solidFill>
                            <a:srgbClr val="DD0806"/>
                          </a:solidFill>
                          <a:effectLst/>
                          <a:latin typeface="+mn-lt"/>
                        </a:rPr>
                        <a:t>Research</a:t>
                      </a:r>
                      <a:endParaRPr lang="en-US" sz="9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Otsu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Research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740182"/>
                  </a:ext>
                </a:extLst>
              </a:tr>
              <a:tr h="125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027" marR="6027" marT="602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27" marR="6027" marT="602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0096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304801"/>
            <a:ext cx="8077200" cy="990599"/>
          </a:xfrm>
        </p:spPr>
        <p:txBody>
          <a:bodyPr/>
          <a:lstStyle/>
          <a:p>
            <a:pPr lvl="0" algn="ctr" eaLnBrk="1" fontAlgn="b" hangingPunct="1">
              <a:spcBef>
                <a:spcPts val="0"/>
              </a:spcBef>
              <a:spcAft>
                <a:spcPts val="0"/>
              </a:spcAft>
            </a:pPr>
            <a:r>
              <a:rPr altLang="en-US" dirty="0" smtClean="0"/>
              <a:t>First Year Schedule</a:t>
            </a:r>
            <a:br>
              <a:rPr altLang="en-US" dirty="0" smtClean="0"/>
            </a:b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 3 Rotations  (each two months long)  Fall and Spring</a:t>
            </a:r>
            <a:b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600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lang="en-US" sz="600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900" dirty="0">
                <a:solidFill>
                  <a:prstClr val="black"/>
                </a:solidFill>
                <a:ea typeface="+mn-ea"/>
                <a:cs typeface="+mn-cs"/>
              </a:rPr>
            </a:br>
            <a:endParaRPr alt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583325"/>
              </p:ext>
            </p:extLst>
          </p:nvPr>
        </p:nvGraphicFramePr>
        <p:xfrm>
          <a:off x="1143000" y="780832"/>
          <a:ext cx="7543799" cy="6089404"/>
        </p:xfrm>
        <a:graphic>
          <a:graphicData uri="http://schemas.openxmlformats.org/drawingml/2006/table">
            <a:tbl>
              <a:tblPr/>
              <a:tblGrid>
                <a:gridCol w="709278">
                  <a:extLst>
                    <a:ext uri="{9D8B030D-6E8A-4147-A177-3AD203B41FA5}">
                      <a16:colId xmlns:a16="http://schemas.microsoft.com/office/drawing/2014/main" val="4262629636"/>
                    </a:ext>
                  </a:extLst>
                </a:gridCol>
                <a:gridCol w="400896">
                  <a:extLst>
                    <a:ext uri="{9D8B030D-6E8A-4147-A177-3AD203B41FA5}">
                      <a16:colId xmlns:a16="http://schemas.microsoft.com/office/drawing/2014/main" val="1586661086"/>
                    </a:ext>
                  </a:extLst>
                </a:gridCol>
                <a:gridCol w="1283642">
                  <a:extLst>
                    <a:ext uri="{9D8B030D-6E8A-4147-A177-3AD203B41FA5}">
                      <a16:colId xmlns:a16="http://schemas.microsoft.com/office/drawing/2014/main" val="3811426763"/>
                    </a:ext>
                  </a:extLst>
                </a:gridCol>
                <a:gridCol w="1094756">
                  <a:extLst>
                    <a:ext uri="{9D8B030D-6E8A-4147-A177-3AD203B41FA5}">
                      <a16:colId xmlns:a16="http://schemas.microsoft.com/office/drawing/2014/main" val="3539382773"/>
                    </a:ext>
                  </a:extLst>
                </a:gridCol>
                <a:gridCol w="1480236">
                  <a:extLst>
                    <a:ext uri="{9D8B030D-6E8A-4147-A177-3AD203B41FA5}">
                      <a16:colId xmlns:a16="http://schemas.microsoft.com/office/drawing/2014/main" val="3150095722"/>
                    </a:ext>
                  </a:extLst>
                </a:gridCol>
                <a:gridCol w="1233529">
                  <a:extLst>
                    <a:ext uri="{9D8B030D-6E8A-4147-A177-3AD203B41FA5}">
                      <a16:colId xmlns:a16="http://schemas.microsoft.com/office/drawing/2014/main" val="1583902399"/>
                    </a:ext>
                  </a:extLst>
                </a:gridCol>
                <a:gridCol w="1341462">
                  <a:extLst>
                    <a:ext uri="{9D8B030D-6E8A-4147-A177-3AD203B41FA5}">
                      <a16:colId xmlns:a16="http://schemas.microsoft.com/office/drawing/2014/main" val="4176183750"/>
                    </a:ext>
                  </a:extLst>
                </a:gridCol>
              </a:tblGrid>
              <a:tr h="152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</a:t>
                      </a:r>
                      <a:r>
                        <a:rPr lang="en-US" sz="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Fellow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237275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765379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296913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460405"/>
                  </a:ext>
                </a:extLst>
              </a:tr>
              <a:tr h="393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8-Noon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Kirkpatrick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Peds -  Dr. </a:t>
                      </a:r>
                      <a:r>
                        <a:rPr lang="en-US" sz="1000" b="1" i="0" u="none" strike="noStrike" dirty="0" smtClean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Boguniewicz</a:t>
                      </a:r>
                      <a:endParaRPr lang="en-US" sz="1000" b="1" i="0" u="none" strike="noStrike" dirty="0">
                        <a:solidFill>
                          <a:srgbClr val="FFCC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Clinical Faculty Clinic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579660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825757"/>
                  </a:ext>
                </a:extLst>
              </a:tr>
              <a:tr h="5050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 pm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Stitt 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 - CC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</a:t>
                      </a:r>
                      <a:r>
                        <a:rPr lang="en-US" sz="1000" b="1" i="0" u="none" strike="noStrike" dirty="0" smtClean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/Clinical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Lab/Research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Kalra 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488740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190221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40311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612217"/>
                  </a:ext>
                </a:extLst>
              </a:tr>
              <a:tr h="254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Fellow #1 </a:t>
                      </a:r>
                      <a:r>
                        <a:rPr lang="en-US" sz="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718930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12146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744879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355352"/>
                  </a:ext>
                </a:extLst>
              </a:tr>
              <a:tr h="393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8-Noon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Hoyte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ENT/ 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Peds  - Santos 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Clinical Faculty Clinic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Hoyte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06569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465181"/>
                  </a:ext>
                </a:extLst>
              </a:tr>
              <a:tr h="393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 pm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Katial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 - CC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</a:t>
                      </a:r>
                      <a:r>
                        <a:rPr lang="en-US" sz="1000" b="1" i="0" u="none" strike="noStrike" dirty="0" smtClean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/Clinical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Lab/Research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Derm/Research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Consults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701761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623706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882029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82741"/>
                  </a:ext>
                </a:extLst>
              </a:tr>
              <a:tr h="254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Fellow #2 </a:t>
                      </a:r>
                      <a:r>
                        <a:rPr lang="en-US" sz="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962592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775182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198328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813981"/>
                  </a:ext>
                </a:extLst>
              </a:tr>
              <a:tr h="393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8-Noon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Peds- Rabinovitch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Allergy Tech/PPU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Clinical Faculty Clinic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Wang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531923"/>
                  </a:ext>
                </a:extLst>
              </a:tr>
              <a:tr h="152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295426"/>
                  </a:ext>
                </a:extLst>
              </a:tr>
              <a:tr h="3932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 pm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Rheum /Research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 - CC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</a:t>
                      </a:r>
                      <a:r>
                        <a:rPr lang="en-US" sz="1000" b="1" i="0" u="none" strike="noStrike" dirty="0" smtClean="0">
                          <a:solidFill>
                            <a:srgbClr val="FFCC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/Clinical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Lab/Research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Otsu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646399"/>
                  </a:ext>
                </a:extLst>
              </a:tr>
              <a:tr h="119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661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720024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706433"/>
            <a:ext cx="8077200" cy="873117"/>
          </a:xfrm>
        </p:spPr>
        <p:txBody>
          <a:bodyPr/>
          <a:lstStyle/>
          <a:p>
            <a:pPr lvl="0" algn="ctr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en-US" dirty="0" smtClean="0"/>
              <a:t>First Year Schedule</a:t>
            </a:r>
            <a:br>
              <a:rPr altLang="en-US" dirty="0" smtClean="0"/>
            </a:b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 3 Rotations  (each two months long)  Fall and Spring</a:t>
            </a:r>
            <a:b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600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lang="en-US" sz="600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endParaRPr alt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082527"/>
              </p:ext>
            </p:extLst>
          </p:nvPr>
        </p:nvGraphicFramePr>
        <p:xfrm>
          <a:off x="1066799" y="1295399"/>
          <a:ext cx="7696200" cy="5483826"/>
        </p:xfrm>
        <a:graphic>
          <a:graphicData uri="http://schemas.openxmlformats.org/drawingml/2006/table">
            <a:tbl>
              <a:tblPr/>
              <a:tblGrid>
                <a:gridCol w="723607">
                  <a:extLst>
                    <a:ext uri="{9D8B030D-6E8A-4147-A177-3AD203B41FA5}">
                      <a16:colId xmlns:a16="http://schemas.microsoft.com/office/drawing/2014/main" val="2384525114"/>
                    </a:ext>
                  </a:extLst>
                </a:gridCol>
                <a:gridCol w="408995">
                  <a:extLst>
                    <a:ext uri="{9D8B030D-6E8A-4147-A177-3AD203B41FA5}">
                      <a16:colId xmlns:a16="http://schemas.microsoft.com/office/drawing/2014/main" val="1498087912"/>
                    </a:ext>
                  </a:extLst>
                </a:gridCol>
                <a:gridCol w="1309575">
                  <a:extLst>
                    <a:ext uri="{9D8B030D-6E8A-4147-A177-3AD203B41FA5}">
                      <a16:colId xmlns:a16="http://schemas.microsoft.com/office/drawing/2014/main" val="1865526513"/>
                    </a:ext>
                  </a:extLst>
                </a:gridCol>
                <a:gridCol w="1116872">
                  <a:extLst>
                    <a:ext uri="{9D8B030D-6E8A-4147-A177-3AD203B41FA5}">
                      <a16:colId xmlns:a16="http://schemas.microsoft.com/office/drawing/2014/main" val="4131469421"/>
                    </a:ext>
                  </a:extLst>
                </a:gridCol>
                <a:gridCol w="1510139">
                  <a:extLst>
                    <a:ext uri="{9D8B030D-6E8A-4147-A177-3AD203B41FA5}">
                      <a16:colId xmlns:a16="http://schemas.microsoft.com/office/drawing/2014/main" val="869471975"/>
                    </a:ext>
                  </a:extLst>
                </a:gridCol>
                <a:gridCol w="1258451">
                  <a:extLst>
                    <a:ext uri="{9D8B030D-6E8A-4147-A177-3AD203B41FA5}">
                      <a16:colId xmlns:a16="http://schemas.microsoft.com/office/drawing/2014/main" val="1935466955"/>
                    </a:ext>
                  </a:extLst>
                </a:gridCol>
                <a:gridCol w="1368561">
                  <a:extLst>
                    <a:ext uri="{9D8B030D-6E8A-4147-A177-3AD203B41FA5}">
                      <a16:colId xmlns:a16="http://schemas.microsoft.com/office/drawing/2014/main" val="2247718114"/>
                    </a:ext>
                  </a:extLst>
                </a:gridCol>
              </a:tblGrid>
              <a:tr h="134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Fellow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208129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933031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76610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040633"/>
                  </a:ext>
                </a:extLst>
              </a:tr>
              <a:tr h="321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8-Noon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Kirkpatrick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Peds -  Dr.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Boguniewicz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Clinical Faculty Clinic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2347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405761"/>
                  </a:ext>
                </a:extLst>
              </a:tr>
              <a:tr h="321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 pm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Stitt 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 - CC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Deficiency/Clinical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Lab/Research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Kalra 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684821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609774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635371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925211"/>
                  </a:ext>
                </a:extLst>
              </a:tr>
              <a:tr h="207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Fellow #1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631436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286763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136616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724756"/>
                  </a:ext>
                </a:extLst>
              </a:tr>
              <a:tr h="321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8-Noon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Hoyte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ENT/ 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Peds  - Santos 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Clinical Faculty Clinic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Hoyte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979021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125267"/>
                  </a:ext>
                </a:extLst>
              </a:tr>
              <a:tr h="321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 pm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Katial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 - CC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Deficiency/Clinical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Lab/Research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Derm/Research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Consults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559202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146225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2619188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803548"/>
                  </a:ext>
                </a:extLst>
              </a:tr>
              <a:tr h="207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Fellow #2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534455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878577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792314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313687"/>
                  </a:ext>
                </a:extLst>
              </a:tr>
              <a:tr h="321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8-Noon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Peds- Rabinovitch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Allergy Tech/PPU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Clinical Faculty Clinic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Wang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259596"/>
                  </a:ext>
                </a:extLst>
              </a:tr>
              <a:tr h="119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757719"/>
                  </a:ext>
                </a:extLst>
              </a:tr>
              <a:tr h="321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 pm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Rheum /Research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 - CC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Deficiency/Clinical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Lab/Research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Otsu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362731"/>
                  </a:ext>
                </a:extLst>
              </a:tr>
              <a:tr h="701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42492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38053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841375" y="301625"/>
            <a:ext cx="8077200" cy="1143000"/>
          </a:xfrm>
        </p:spPr>
        <p:txBody>
          <a:bodyPr/>
          <a:lstStyle/>
          <a:p>
            <a:pPr eaLnBrk="1" hangingPunct="1"/>
            <a:r>
              <a:rPr altLang="en-US" dirty="0" smtClean="0"/>
              <a:t>Fellowship Program Information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7700" y="304801"/>
            <a:ext cx="8077200" cy="838199"/>
          </a:xfrm>
        </p:spPr>
        <p:txBody>
          <a:bodyPr/>
          <a:lstStyle/>
          <a:p>
            <a:pPr lvl="0" algn="ctr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en-US" sz="4000" dirty="0" smtClean="0"/>
              <a:t>First Year Schedule</a:t>
            </a:r>
            <a:br>
              <a:rPr altLang="en-US" sz="4000" dirty="0" smtClean="0"/>
            </a:b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 3 Rotations  (each two months long)  Fall and Spring</a:t>
            </a:r>
            <a:b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600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lang="en-US" sz="600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endParaRPr alt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85500"/>
              </p:ext>
            </p:extLst>
          </p:nvPr>
        </p:nvGraphicFramePr>
        <p:xfrm>
          <a:off x="1066801" y="914400"/>
          <a:ext cx="7658099" cy="5715001"/>
        </p:xfrm>
        <a:graphic>
          <a:graphicData uri="http://schemas.openxmlformats.org/drawingml/2006/table">
            <a:tbl>
              <a:tblPr/>
              <a:tblGrid>
                <a:gridCol w="720024">
                  <a:extLst>
                    <a:ext uri="{9D8B030D-6E8A-4147-A177-3AD203B41FA5}">
                      <a16:colId xmlns:a16="http://schemas.microsoft.com/office/drawing/2014/main" val="3075010066"/>
                    </a:ext>
                  </a:extLst>
                </a:gridCol>
                <a:gridCol w="406970">
                  <a:extLst>
                    <a:ext uri="{9D8B030D-6E8A-4147-A177-3AD203B41FA5}">
                      <a16:colId xmlns:a16="http://schemas.microsoft.com/office/drawing/2014/main" val="3837854246"/>
                    </a:ext>
                  </a:extLst>
                </a:gridCol>
                <a:gridCol w="1303091">
                  <a:extLst>
                    <a:ext uri="{9D8B030D-6E8A-4147-A177-3AD203B41FA5}">
                      <a16:colId xmlns:a16="http://schemas.microsoft.com/office/drawing/2014/main" val="2716932947"/>
                    </a:ext>
                  </a:extLst>
                </a:gridCol>
                <a:gridCol w="1111343">
                  <a:extLst>
                    <a:ext uri="{9D8B030D-6E8A-4147-A177-3AD203B41FA5}">
                      <a16:colId xmlns:a16="http://schemas.microsoft.com/office/drawing/2014/main" val="1375917178"/>
                    </a:ext>
                  </a:extLst>
                </a:gridCol>
                <a:gridCol w="1502665">
                  <a:extLst>
                    <a:ext uri="{9D8B030D-6E8A-4147-A177-3AD203B41FA5}">
                      <a16:colId xmlns:a16="http://schemas.microsoft.com/office/drawing/2014/main" val="1641860682"/>
                    </a:ext>
                  </a:extLst>
                </a:gridCol>
                <a:gridCol w="1252219">
                  <a:extLst>
                    <a:ext uri="{9D8B030D-6E8A-4147-A177-3AD203B41FA5}">
                      <a16:colId xmlns:a16="http://schemas.microsoft.com/office/drawing/2014/main" val="2131885429"/>
                    </a:ext>
                  </a:extLst>
                </a:gridCol>
                <a:gridCol w="1361787">
                  <a:extLst>
                    <a:ext uri="{9D8B030D-6E8A-4147-A177-3AD203B41FA5}">
                      <a16:colId xmlns:a16="http://schemas.microsoft.com/office/drawing/2014/main" val="484850775"/>
                    </a:ext>
                  </a:extLst>
                </a:gridCol>
              </a:tblGrid>
              <a:tr h="257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Fellow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511899"/>
                  </a:ext>
                </a:extLst>
              </a:tr>
              <a:tr h="132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92615"/>
                  </a:ext>
                </a:extLst>
              </a:tr>
              <a:tr h="132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238855"/>
                  </a:ext>
                </a:extLst>
              </a:tr>
              <a:tr h="132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50121"/>
                  </a:ext>
                </a:extLst>
              </a:tr>
              <a:tr h="397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8-Noon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Kirkpatrick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Peds -  Dr.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Boguniewicz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Clinical Faculty Clinic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2425"/>
                  </a:ext>
                </a:extLst>
              </a:tr>
              <a:tr h="132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286809"/>
                  </a:ext>
                </a:extLst>
              </a:tr>
              <a:tr h="397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 pm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Stitt 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 - CC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Deficiency/</a:t>
                      </a:r>
                      <a:r>
                        <a:rPr lang="en-US" sz="10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</a:t>
                      </a:r>
                      <a:r>
                        <a:rPr lang="en-US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Kalra 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23485"/>
                  </a:ext>
                </a:extLst>
              </a:tr>
              <a:tr h="140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884864"/>
                  </a:ext>
                </a:extLst>
              </a:tr>
              <a:tr h="132545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474512"/>
                  </a:ext>
                </a:extLst>
              </a:tr>
              <a:tr h="140340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04826"/>
                  </a:ext>
                </a:extLst>
              </a:tr>
              <a:tr h="257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Fellow #1 </a:t>
                      </a:r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669973"/>
                  </a:ext>
                </a:extLst>
              </a:tr>
              <a:tr h="132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526575"/>
                  </a:ext>
                </a:extLst>
              </a:tr>
              <a:tr h="132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34135"/>
                  </a:ext>
                </a:extLst>
              </a:tr>
              <a:tr h="132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98767"/>
                  </a:ext>
                </a:extLst>
              </a:tr>
              <a:tr h="397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8-Noon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Hoyte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ENT/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Peds  - Santos 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Clinical Faculty Clinic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Hoyte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404854"/>
                  </a:ext>
                </a:extLst>
              </a:tr>
              <a:tr h="132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45100"/>
                  </a:ext>
                </a:extLst>
              </a:tr>
              <a:tr h="397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 pm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Katial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 - CC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Deficiency/</a:t>
                      </a:r>
                      <a:r>
                        <a:rPr lang="en-US" sz="10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</a:t>
                      </a:r>
                      <a:r>
                        <a:rPr lang="en-US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Derm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Consults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438505"/>
                  </a:ext>
                </a:extLst>
              </a:tr>
              <a:tr h="140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298274"/>
                  </a:ext>
                </a:extLst>
              </a:tr>
              <a:tr h="132545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662548"/>
                  </a:ext>
                </a:extLst>
              </a:tr>
              <a:tr h="140340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074726"/>
                  </a:ext>
                </a:extLst>
              </a:tr>
              <a:tr h="2572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Fellow #2 NJC 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219240"/>
                  </a:ext>
                </a:extLst>
              </a:tr>
              <a:tr h="132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852126"/>
                  </a:ext>
                </a:extLst>
              </a:tr>
              <a:tr h="132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368255"/>
                  </a:ext>
                </a:extLst>
              </a:tr>
              <a:tr h="132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222809"/>
                  </a:ext>
                </a:extLst>
              </a:tr>
              <a:tr h="397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8-Noon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Peds- Rabinovitch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Allergy Tech/PPU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Clinical Faculty Clinic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Wang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87787"/>
                  </a:ext>
                </a:extLst>
              </a:tr>
              <a:tr h="1325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454634"/>
                  </a:ext>
                </a:extLst>
              </a:tr>
              <a:tr h="397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 pm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Rheum /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 - CC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Deficiency/</a:t>
                      </a:r>
                      <a:r>
                        <a:rPr lang="en-US" sz="10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</a:t>
                      </a:r>
                      <a:r>
                        <a:rPr lang="en-US" sz="10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Otsu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539034"/>
                  </a:ext>
                </a:extLst>
              </a:tr>
              <a:tr h="140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90752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09031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algn="ctr"/>
            <a:r>
              <a:rPr altLang="en-US" dirty="0" smtClean="0"/>
              <a:t>Required Clinical Rotations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7025"/>
            <a:ext cx="8077200" cy="51847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Otolaryngology (both rhinology and laryngology)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Dermatology (including patch testing experience)</a:t>
            </a:r>
          </a:p>
          <a:p>
            <a:pPr>
              <a:defRPr/>
            </a:pPr>
            <a:r>
              <a:rPr lang="en-US" dirty="0" smtClean="0"/>
              <a:t>Rheumatology</a:t>
            </a:r>
          </a:p>
          <a:p>
            <a:pPr>
              <a:defRPr/>
            </a:pPr>
            <a:r>
              <a:rPr lang="en-US" dirty="0" smtClean="0"/>
              <a:t>Pulmonary Physiology</a:t>
            </a:r>
          </a:p>
          <a:p>
            <a:pPr>
              <a:defRPr/>
            </a:pPr>
            <a:r>
              <a:rPr lang="en-US" dirty="0" smtClean="0"/>
              <a:t>Allergy Tech (testing, injections)</a:t>
            </a:r>
          </a:p>
          <a:p>
            <a:pPr>
              <a:defRPr/>
            </a:pPr>
            <a:r>
              <a:rPr lang="en-US" dirty="0" smtClean="0"/>
              <a:t>Clinical Laboratory</a:t>
            </a:r>
          </a:p>
          <a:p>
            <a:pPr>
              <a:defRPr/>
            </a:pPr>
            <a:r>
              <a:rPr lang="en-US" dirty="0" smtClean="0"/>
              <a:t>Speech Therapy</a:t>
            </a:r>
          </a:p>
          <a:p>
            <a:pPr>
              <a:defRPr/>
            </a:pPr>
            <a:r>
              <a:rPr lang="en-US" dirty="0" smtClean="0"/>
              <a:t>Allergy Shot Mixing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229600" cy="1143000"/>
          </a:xfrm>
        </p:spPr>
        <p:txBody>
          <a:bodyPr/>
          <a:lstStyle/>
          <a:p>
            <a:pPr eaLnBrk="1" hangingPunct="1"/>
            <a:r>
              <a:rPr altLang="en-US" dirty="0" smtClean="0"/>
              <a:t>Second Year Schedule: 25% Clinical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51091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Weekly adult continuity clinic</a:t>
            </a:r>
          </a:p>
          <a:p>
            <a:r>
              <a:rPr lang="en-US" dirty="0" smtClean="0"/>
              <a:t>Weekly pediatric clinic</a:t>
            </a:r>
          </a:p>
          <a:p>
            <a:pPr lvl="1"/>
            <a:r>
              <a:rPr lang="en-US" dirty="0" smtClean="0"/>
              <a:t>6 new attending physicians</a:t>
            </a:r>
          </a:p>
          <a:p>
            <a:pPr lvl="1"/>
            <a:r>
              <a:rPr lang="en-US" dirty="0" smtClean="0"/>
              <a:t>Multidisciplinary EoE clinic at Children’s </a:t>
            </a:r>
          </a:p>
          <a:p>
            <a:r>
              <a:rPr lang="en-US" dirty="0" smtClean="0"/>
              <a:t>Month-long pediatric care unit rotation</a:t>
            </a:r>
          </a:p>
          <a:p>
            <a:r>
              <a:rPr lang="en-US" dirty="0" smtClean="0"/>
              <a:t>Pediatric and adult procedures</a:t>
            </a:r>
          </a:p>
          <a:p>
            <a:r>
              <a:rPr lang="en-US" dirty="0" smtClean="0"/>
              <a:t>Pediatric Immunodeficiency Clinic/ small group teaching</a:t>
            </a:r>
          </a:p>
          <a:p>
            <a:r>
              <a:rPr lang="en-US" dirty="0" smtClean="0"/>
              <a:t>Occupational medicine exposure</a:t>
            </a:r>
          </a:p>
          <a:p>
            <a:r>
              <a:rPr lang="en-US" dirty="0" smtClean="0"/>
              <a:t>Shot dosing/reaction coverage</a:t>
            </a:r>
          </a:p>
          <a:p>
            <a:r>
              <a:rPr lang="en-US" dirty="0" smtClean="0"/>
              <a:t>Patch test experience at UCH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9229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1143000"/>
            <a:ext cx="4343400" cy="12192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7800" indent="-177800" algn="ctr">
              <a:spcBef>
                <a:spcPct val="20000"/>
              </a:spcBef>
              <a:defRPr/>
            </a:pPr>
            <a:r>
              <a:rPr sz="2400" cap="none" dirty="0" smtClean="0">
                <a:solidFill>
                  <a:schemeClr val="tx1"/>
                </a:solidFill>
              </a:rPr>
              <a:t>Research/Scholarly Activities:</a:t>
            </a:r>
            <a:r>
              <a:rPr sz="2400" cap="none" dirty="0">
                <a:solidFill>
                  <a:schemeClr val="tx1"/>
                </a:solidFill>
              </a:rPr>
              <a:t/>
            </a:r>
            <a:br>
              <a:rPr sz="2400" cap="none" dirty="0">
                <a:solidFill>
                  <a:schemeClr val="tx1"/>
                </a:solidFill>
              </a:rPr>
            </a:br>
            <a:r>
              <a:rPr sz="2400" cap="none" dirty="0" smtClean="0">
                <a:solidFill>
                  <a:schemeClr val="tx1"/>
                </a:solidFill>
              </a:rPr>
              <a:t>25% </a:t>
            </a:r>
            <a:r>
              <a:rPr sz="2400" cap="none" dirty="0">
                <a:solidFill>
                  <a:schemeClr val="tx1"/>
                </a:solidFill>
              </a:rPr>
              <a:t>First </a:t>
            </a:r>
            <a:r>
              <a:rPr sz="2400" cap="none" dirty="0" smtClean="0">
                <a:solidFill>
                  <a:schemeClr val="tx1"/>
                </a:solidFill>
              </a:rPr>
              <a:t>Year</a:t>
            </a:r>
            <a:br>
              <a:rPr sz="2400" cap="none" dirty="0" smtClean="0">
                <a:solidFill>
                  <a:schemeClr val="tx1"/>
                </a:solidFill>
              </a:rPr>
            </a:br>
            <a:r>
              <a:rPr sz="2400" cap="none" dirty="0" smtClean="0">
                <a:solidFill>
                  <a:schemeClr val="tx1"/>
                </a:solidFill>
              </a:rPr>
              <a:t>75% </a:t>
            </a:r>
            <a:r>
              <a:rPr sz="2400" cap="none" dirty="0">
                <a:solidFill>
                  <a:schemeClr val="tx1"/>
                </a:solidFill>
              </a:rPr>
              <a:t>Second </a:t>
            </a:r>
            <a:r>
              <a:rPr sz="2400" cap="none" dirty="0" smtClean="0">
                <a:solidFill>
                  <a:schemeClr val="tx1"/>
                </a:solidFill>
              </a:rPr>
              <a:t>Year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17"/>
          <p:cNvSpPr txBox="1">
            <a:spLocks/>
          </p:cNvSpPr>
          <p:nvPr/>
        </p:nvSpPr>
        <p:spPr>
          <a:xfrm>
            <a:off x="990600" y="2877067"/>
            <a:ext cx="3352800" cy="1009132"/>
          </a:xfrm>
          <a:prstGeom prst="roundRect">
            <a:avLst/>
          </a:prstGeom>
          <a:solidFill>
            <a:srgbClr val="0099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01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859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31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03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575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147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600" b="1" kern="0" dirty="0" smtClean="0">
                <a:solidFill>
                  <a:schemeClr val="tx1"/>
                </a:solidFill>
              </a:rPr>
              <a:t>Basic </a:t>
            </a:r>
            <a:r>
              <a:rPr lang="en-US" sz="1600" b="1" kern="0" dirty="0">
                <a:solidFill>
                  <a:schemeClr val="tx1"/>
                </a:solidFill>
              </a:rPr>
              <a:t>S</a:t>
            </a:r>
            <a:r>
              <a:rPr lang="en-US" sz="1600" b="1" kern="0" dirty="0" smtClean="0">
                <a:solidFill>
                  <a:schemeClr val="tx1"/>
                </a:solidFill>
              </a:rPr>
              <a:t>cience Research</a:t>
            </a:r>
            <a:endParaRPr lang="en-US" sz="1600" b="1" kern="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16000" y="4343398"/>
            <a:ext cx="3352800" cy="990601"/>
          </a:xfrm>
          <a:prstGeom prst="roundRect">
            <a:avLst/>
          </a:prstGeom>
          <a:solidFill>
            <a:srgbClr val="00CC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Clinical/Translational Research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800600" y="3160713"/>
            <a:ext cx="373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800" b="1" dirty="0" smtClean="0">
                <a:latin typeface="+mn-lt"/>
              </a:rPr>
              <a:t>Mouse and/or human research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800600" y="4476750"/>
            <a:ext cx="373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800" b="1" dirty="0" smtClean="0">
                <a:latin typeface="+mn-lt"/>
              </a:rPr>
              <a:t>Internal, industry, foundation, or federal funding.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0600" y="5715000"/>
            <a:ext cx="3352800" cy="990600"/>
          </a:xfrm>
          <a:prstGeom prst="roundRect">
            <a:avLst/>
          </a:prstGeom>
          <a:solidFill>
            <a:srgbClr val="0066CC"/>
          </a:solidFill>
          <a:ln>
            <a:solidFill>
              <a:srgbClr val="33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Opportunities for Publication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800600" y="5848350"/>
            <a:ext cx="3733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800" b="1" dirty="0" smtClean="0">
                <a:latin typeface="+mn-lt"/>
              </a:rPr>
              <a:t>Original and review articles; Book chapters.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706433"/>
            <a:ext cx="8077200" cy="873117"/>
          </a:xfrm>
        </p:spPr>
        <p:txBody>
          <a:bodyPr/>
          <a:lstStyle/>
          <a:p>
            <a:pPr lvl="0" algn="ctr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en-US" dirty="0" smtClean="0"/>
              <a:t>First Year Schedule: 75% Clinical</a:t>
            </a:r>
            <a:br>
              <a:rPr altLang="en-US" dirty="0" smtClean="0"/>
            </a:br>
            <a: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 3 Rotations  (each two months long)  Fall and Spring</a:t>
            </a:r>
            <a:br>
              <a:rPr lang="en-US" sz="1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600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lang="en-US" sz="600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endParaRPr alt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045479"/>
              </p:ext>
            </p:extLst>
          </p:nvPr>
        </p:nvGraphicFramePr>
        <p:xfrm>
          <a:off x="1066802" y="1524002"/>
          <a:ext cx="7696197" cy="5254663"/>
        </p:xfrm>
        <a:graphic>
          <a:graphicData uri="http://schemas.openxmlformats.org/drawingml/2006/table">
            <a:tbl>
              <a:tblPr/>
              <a:tblGrid>
                <a:gridCol w="723606">
                  <a:extLst>
                    <a:ext uri="{9D8B030D-6E8A-4147-A177-3AD203B41FA5}">
                      <a16:colId xmlns:a16="http://schemas.microsoft.com/office/drawing/2014/main" val="617678340"/>
                    </a:ext>
                  </a:extLst>
                </a:gridCol>
                <a:gridCol w="408994">
                  <a:extLst>
                    <a:ext uri="{9D8B030D-6E8A-4147-A177-3AD203B41FA5}">
                      <a16:colId xmlns:a16="http://schemas.microsoft.com/office/drawing/2014/main" val="654200750"/>
                    </a:ext>
                  </a:extLst>
                </a:gridCol>
                <a:gridCol w="1309574">
                  <a:extLst>
                    <a:ext uri="{9D8B030D-6E8A-4147-A177-3AD203B41FA5}">
                      <a16:colId xmlns:a16="http://schemas.microsoft.com/office/drawing/2014/main" val="3782192362"/>
                    </a:ext>
                  </a:extLst>
                </a:gridCol>
                <a:gridCol w="1116871">
                  <a:extLst>
                    <a:ext uri="{9D8B030D-6E8A-4147-A177-3AD203B41FA5}">
                      <a16:colId xmlns:a16="http://schemas.microsoft.com/office/drawing/2014/main" val="961609547"/>
                    </a:ext>
                  </a:extLst>
                </a:gridCol>
                <a:gridCol w="1510140">
                  <a:extLst>
                    <a:ext uri="{9D8B030D-6E8A-4147-A177-3AD203B41FA5}">
                      <a16:colId xmlns:a16="http://schemas.microsoft.com/office/drawing/2014/main" val="361456923"/>
                    </a:ext>
                  </a:extLst>
                </a:gridCol>
                <a:gridCol w="1258449">
                  <a:extLst>
                    <a:ext uri="{9D8B030D-6E8A-4147-A177-3AD203B41FA5}">
                      <a16:colId xmlns:a16="http://schemas.microsoft.com/office/drawing/2014/main" val="702671565"/>
                    </a:ext>
                  </a:extLst>
                </a:gridCol>
                <a:gridCol w="1368563">
                  <a:extLst>
                    <a:ext uri="{9D8B030D-6E8A-4147-A177-3AD203B41FA5}">
                      <a16:colId xmlns:a16="http://schemas.microsoft.com/office/drawing/2014/main" val="3262739058"/>
                    </a:ext>
                  </a:extLst>
                </a:gridCol>
              </a:tblGrid>
              <a:tr h="229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Fellow 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40600"/>
                  </a:ext>
                </a:extLst>
              </a:tr>
              <a:tr h="118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844500"/>
                  </a:ext>
                </a:extLst>
              </a:tr>
              <a:tr h="118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025474"/>
                  </a:ext>
                </a:extLst>
              </a:tr>
              <a:tr h="118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17231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8-Noon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Kirkpatrick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Peds -  Dr.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Boguniewicz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Clinical Faculty Clinic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010279"/>
                  </a:ext>
                </a:extLst>
              </a:tr>
              <a:tr h="118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23078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 pm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Stitt 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 - CC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Deficiency/Clinical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Lab/Research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Kalra 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611411"/>
                  </a:ext>
                </a:extLst>
              </a:tr>
              <a:tr h="125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127026"/>
                  </a:ext>
                </a:extLst>
              </a:tr>
              <a:tr h="118406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02561"/>
                  </a:ext>
                </a:extLst>
              </a:tr>
              <a:tr h="12537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040887"/>
                  </a:ext>
                </a:extLst>
              </a:tr>
              <a:tr h="229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Fellow #1 </a:t>
                      </a:r>
                      <a:r>
                        <a:rPr lang="en-US" sz="8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</a:t>
                      </a:r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103279"/>
                  </a:ext>
                </a:extLst>
              </a:tr>
              <a:tr h="118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090915"/>
                  </a:ext>
                </a:extLst>
              </a:tr>
              <a:tr h="118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735870"/>
                  </a:ext>
                </a:extLst>
              </a:tr>
              <a:tr h="118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717642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8-Noon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Hoyte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ENT/</a:t>
                      </a:r>
                      <a:r>
                        <a:rPr lang="en-US" sz="800" b="0" i="0" u="none" strike="noStrike" dirty="0">
                          <a:solidFill>
                            <a:srgbClr val="DD080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Peds  - Santos 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Clinical Faculty Clinic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Hoyte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204026"/>
                  </a:ext>
                </a:extLst>
              </a:tr>
              <a:tr h="118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421972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 pm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Katial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 - CC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Deficiency/Clinical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Lab/</a:t>
                      </a:r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Derm/</a:t>
                      </a:r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Consults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27189"/>
                  </a:ext>
                </a:extLst>
              </a:tr>
              <a:tr h="125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571658"/>
                  </a:ext>
                </a:extLst>
              </a:tr>
              <a:tr h="118406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667884"/>
                  </a:ext>
                </a:extLst>
              </a:tr>
              <a:tr h="12537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360297"/>
                  </a:ext>
                </a:extLst>
              </a:tr>
              <a:tr h="2298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Fellow #2 NJC 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067791"/>
                  </a:ext>
                </a:extLst>
              </a:tr>
              <a:tr h="118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49438"/>
                  </a:ext>
                </a:extLst>
              </a:tr>
              <a:tr h="118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028525"/>
                  </a:ext>
                </a:extLst>
              </a:tr>
              <a:tr h="118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662796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8-Noon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Peds- Rabinovitch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Allergy Tech/PPU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Clinical Faculty Clinic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Wang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562326"/>
                  </a:ext>
                </a:extLst>
              </a:tr>
              <a:tr h="118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363564"/>
                  </a:ext>
                </a:extLst>
              </a:tr>
              <a:tr h="3552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 pm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Rheum /</a:t>
                      </a:r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NJC - CC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Immune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Deficiency/Clinical </a:t>
                      </a: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Lab/</a:t>
                      </a:r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Otsu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744045"/>
                  </a:ext>
                </a:extLst>
              </a:tr>
              <a:tr h="125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175" marR="6175" marT="617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0348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929193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algn="ctr"/>
            <a:r>
              <a:rPr altLang="en-US" dirty="0" smtClean="0"/>
              <a:t>Second Year: </a:t>
            </a:r>
            <a:br>
              <a:rPr altLang="en-US" dirty="0" smtClean="0"/>
            </a:br>
            <a:r>
              <a:rPr altLang="en-US" dirty="0" smtClean="0"/>
              <a:t>75% Research/Scholarly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1825"/>
            <a:ext cx="8077200" cy="4727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Mentored research project(s)</a:t>
            </a:r>
          </a:p>
          <a:p>
            <a:pPr>
              <a:defRPr/>
            </a:pPr>
            <a:r>
              <a:rPr lang="en-US" dirty="0" smtClean="0"/>
              <a:t>Publishing opportunities</a:t>
            </a:r>
          </a:p>
          <a:p>
            <a:pPr>
              <a:defRPr/>
            </a:pPr>
            <a:r>
              <a:rPr lang="en-US" dirty="0" smtClean="0"/>
              <a:t>Self-paced online biostatistics course</a:t>
            </a:r>
          </a:p>
          <a:p>
            <a:pPr>
              <a:defRPr/>
            </a:pPr>
            <a:r>
              <a:rPr lang="en-US" dirty="0" smtClean="0"/>
              <a:t>UCH graduate school immunology course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8017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092717"/>
            <a:ext cx="4343400" cy="8382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7800" indent="-177800" algn="ctr">
              <a:spcBef>
                <a:spcPct val="20000"/>
              </a:spcBef>
              <a:defRPr/>
            </a:pPr>
            <a:r>
              <a:rPr sz="3600" cap="none" dirty="0" smtClean="0">
                <a:solidFill>
                  <a:schemeClr val="tx1"/>
                </a:solidFill>
              </a:rPr>
              <a:t>Third Year Research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6" name="Content Placeholder 17"/>
          <p:cNvSpPr txBox="1">
            <a:spLocks/>
          </p:cNvSpPr>
          <p:nvPr/>
        </p:nvSpPr>
        <p:spPr>
          <a:xfrm>
            <a:off x="990600" y="2877067"/>
            <a:ext cx="3352800" cy="1009132"/>
          </a:xfrm>
          <a:prstGeom prst="roundRect">
            <a:avLst/>
          </a:prstGeom>
          <a:solidFill>
            <a:srgbClr val="0099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01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859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31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03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575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147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600" b="1" kern="0" dirty="0" smtClean="0">
                <a:solidFill>
                  <a:schemeClr val="tx1"/>
                </a:solidFill>
              </a:rPr>
              <a:t>Research</a:t>
            </a:r>
            <a:endParaRPr lang="en-US" sz="1600" b="1" kern="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4361253"/>
            <a:ext cx="3352800" cy="990601"/>
          </a:xfrm>
          <a:prstGeom prst="roundRect">
            <a:avLst/>
          </a:prstGeom>
          <a:solidFill>
            <a:srgbClr val="00CC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Status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800600" y="3160713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800" b="1" dirty="0" smtClean="0">
                <a:latin typeface="+mn-lt"/>
              </a:rPr>
              <a:t>Continuation of Fellow Research Project and Academic Mentoring.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800600" y="4476750"/>
            <a:ext cx="3733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800" b="1" dirty="0" smtClean="0">
                <a:latin typeface="+mn-lt"/>
              </a:rPr>
              <a:t>You would remain a Fellow with GME benefits and status.</a:t>
            </a:r>
          </a:p>
          <a:p>
            <a:pPr algn="r"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14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0600" y="5715000"/>
            <a:ext cx="3352800" cy="990600"/>
          </a:xfrm>
          <a:prstGeom prst="roundRect">
            <a:avLst/>
          </a:prstGeom>
          <a:solidFill>
            <a:srgbClr val="0066CC"/>
          </a:solidFill>
          <a:ln>
            <a:solidFill>
              <a:srgbClr val="33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ABI Board Exam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800600" y="5848350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800" b="1" dirty="0" smtClean="0">
                <a:latin typeface="+mn-lt"/>
              </a:rPr>
              <a:t>You are eligible to take the ABAI Board Exam after second year.  </a:t>
            </a:r>
          </a:p>
        </p:txBody>
      </p:sp>
    </p:spTree>
    <p:extLst>
      <p:ext uri="{BB962C8B-B14F-4D97-AF65-F5344CB8AC3E}">
        <p14:creationId xmlns:p14="http://schemas.microsoft.com/office/powerpoint/2010/main" val="1257971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092717"/>
            <a:ext cx="4343400" cy="8382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77800" indent="-177800" algn="ctr">
              <a:spcBef>
                <a:spcPct val="20000"/>
              </a:spcBef>
              <a:defRPr/>
            </a:pPr>
            <a:r>
              <a:rPr lang="en-US" sz="2000" dirty="0">
                <a:solidFill>
                  <a:schemeClr val="tx1"/>
                </a:solidFill>
              </a:rPr>
              <a:t>Colorado Clinical &amp; Translational Sciences </a:t>
            </a:r>
            <a:r>
              <a:rPr lang="en-US" sz="2000" dirty="0" smtClean="0">
                <a:solidFill>
                  <a:schemeClr val="tx1"/>
                </a:solidFill>
              </a:rPr>
              <a:t>Institute Opportunities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6" name="Content Placeholder 17"/>
          <p:cNvSpPr txBox="1">
            <a:spLocks/>
          </p:cNvSpPr>
          <p:nvPr/>
        </p:nvSpPr>
        <p:spPr>
          <a:xfrm>
            <a:off x="990600" y="2877067"/>
            <a:ext cx="3352800" cy="1009132"/>
          </a:xfrm>
          <a:prstGeom prst="roundRect">
            <a:avLst/>
          </a:prstGeom>
          <a:solidFill>
            <a:srgbClr val="0099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1778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01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859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31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03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575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314700" indent="-1651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600" b="1" kern="0" dirty="0" smtClean="0">
                <a:solidFill>
                  <a:schemeClr val="tx1"/>
                </a:solidFill>
              </a:rPr>
              <a:t>Funding Opportunities</a:t>
            </a:r>
            <a:endParaRPr lang="en-US" sz="1600" b="1" kern="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4361253"/>
            <a:ext cx="3352800" cy="990601"/>
          </a:xfrm>
          <a:prstGeom prst="roundRect">
            <a:avLst/>
          </a:prstGeom>
          <a:solidFill>
            <a:srgbClr val="00CC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Translational Informatics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800600" y="3196967"/>
            <a:ext cx="373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1600" b="1" dirty="0">
                <a:latin typeface="+mn-lt"/>
              </a:rPr>
              <a:t>K</a:t>
            </a:r>
            <a:r>
              <a:rPr lang="en-US" altLang="en-US" sz="1600" b="1" dirty="0" smtClean="0">
                <a:latin typeface="+mn-lt"/>
              </a:rPr>
              <a:t>L2 </a:t>
            </a:r>
            <a:r>
              <a:rPr lang="en-US" altLang="en-US" sz="1600" b="1" dirty="0">
                <a:latin typeface="+mn-lt"/>
              </a:rPr>
              <a:t>(K12) Research Scholar Award. A mentored award for training early-career MDs, PhDs, DDSs, PharmDs, and DOs as Clinical-Translational researchers. </a:t>
            </a:r>
            <a:endParaRPr lang="en-US" altLang="en-US" sz="1600" b="1" dirty="0" smtClean="0">
              <a:latin typeface="+mn-lt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800600" y="4476750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sz="1600" b="1" dirty="0" smtClean="0"/>
              <a:t>Applies </a:t>
            </a:r>
            <a:r>
              <a:rPr lang="en-US" sz="1600" b="1" dirty="0"/>
              <a:t>information science to help turn research data into knowledge</a:t>
            </a:r>
            <a:endParaRPr lang="en-US" altLang="en-US" sz="1600" b="1" dirty="0" smtClean="0">
              <a:latin typeface="+mn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0600" y="5715000"/>
            <a:ext cx="3352800" cy="990600"/>
          </a:xfrm>
          <a:prstGeom prst="roundRect">
            <a:avLst/>
          </a:prstGeom>
          <a:solidFill>
            <a:srgbClr val="0066CC"/>
          </a:solidFill>
          <a:ln>
            <a:solidFill>
              <a:srgbClr val="33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Education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800600" y="5848350"/>
            <a:ext cx="373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1600" b="1" dirty="0" smtClean="0">
                <a:latin typeface="+mn-lt"/>
              </a:rPr>
              <a:t>Knowledge</a:t>
            </a:r>
            <a:r>
              <a:rPr lang="en-US" altLang="en-US" sz="1600" b="1" dirty="0">
                <a:latin typeface="+mn-lt"/>
              </a:rPr>
              <a:t>, training, and career </a:t>
            </a:r>
            <a:r>
              <a:rPr lang="en-US" altLang="en-US" sz="1600" b="1" dirty="0" smtClean="0">
                <a:latin typeface="+mn-lt"/>
              </a:rPr>
              <a:t>skills such as a biostatistics </a:t>
            </a:r>
            <a:r>
              <a:rPr lang="en-US" altLang="en-US" sz="1600" b="1" dirty="0">
                <a:latin typeface="+mn-lt"/>
              </a:rPr>
              <a:t>c</a:t>
            </a:r>
            <a:r>
              <a:rPr lang="en-US" altLang="en-US" sz="1600" b="1" dirty="0" smtClean="0">
                <a:latin typeface="+mn-lt"/>
              </a:rPr>
              <a:t>ourse, regulatory training, mentoring program.</a:t>
            </a:r>
          </a:p>
        </p:txBody>
      </p:sp>
    </p:spTree>
    <p:extLst>
      <p:ext uri="{BB962C8B-B14F-4D97-AF65-F5344CB8AC3E}">
        <p14:creationId xmlns:p14="http://schemas.microsoft.com/office/powerpoint/2010/main" val="2542498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algn="ctr"/>
            <a:r>
              <a:rPr altLang="en-US" dirty="0" smtClean="0"/>
              <a:t>Didactics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01000" cy="510857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000"/>
              </a:spcAft>
              <a:defRPr/>
            </a:pPr>
            <a:r>
              <a:rPr lang="en-US" dirty="0" smtClean="0"/>
              <a:t>Orientation lecture series</a:t>
            </a:r>
          </a:p>
          <a:p>
            <a:pPr>
              <a:spcAft>
                <a:spcPts val="1000"/>
              </a:spcAft>
              <a:defRPr/>
            </a:pPr>
            <a:r>
              <a:rPr lang="en-US" dirty="0" smtClean="0"/>
              <a:t>Tuesday AM conference (formal cases, informal cases, research presentations, M&amp;M)</a:t>
            </a:r>
          </a:p>
          <a:p>
            <a:pPr>
              <a:spcAft>
                <a:spcPts val="1000"/>
              </a:spcAft>
              <a:defRPr/>
            </a:pPr>
            <a:r>
              <a:rPr lang="en-US" dirty="0" smtClean="0"/>
              <a:t>Wednesday AM Denver Allergy Rounds</a:t>
            </a:r>
          </a:p>
          <a:p>
            <a:pPr>
              <a:spcAft>
                <a:spcPts val="1000"/>
              </a:spcAft>
              <a:defRPr/>
            </a:pPr>
            <a:r>
              <a:rPr lang="en-US" dirty="0" smtClean="0"/>
              <a:t>Weekly to twice weekly Board Review</a:t>
            </a:r>
          </a:p>
          <a:p>
            <a:pPr>
              <a:spcAft>
                <a:spcPts val="1000"/>
              </a:spcAft>
              <a:defRPr/>
            </a:pPr>
            <a:r>
              <a:rPr lang="en-US" dirty="0" smtClean="0"/>
              <a:t>Weekly traditional journal club for first years</a:t>
            </a:r>
          </a:p>
          <a:p>
            <a:pPr>
              <a:spcAft>
                <a:spcPts val="1000"/>
              </a:spcAft>
              <a:defRPr/>
            </a:pPr>
            <a:r>
              <a:rPr lang="en-US" dirty="0" smtClean="0"/>
              <a:t>Monthly evening topic-based journal clubs</a:t>
            </a:r>
          </a:p>
          <a:p>
            <a:pPr>
              <a:spcAft>
                <a:spcPts val="1000"/>
              </a:spcAft>
              <a:defRPr/>
            </a:pPr>
            <a:r>
              <a:rPr lang="en-US" dirty="0" smtClean="0"/>
              <a:t>Monthly Colorado Allergy Asthma Society dinners</a:t>
            </a:r>
          </a:p>
          <a:p>
            <a:pPr>
              <a:spcAft>
                <a:spcPts val="1000"/>
              </a:spcAft>
              <a:defRPr/>
            </a:pPr>
            <a:r>
              <a:rPr lang="en-US" dirty="0" smtClean="0"/>
              <a:t>UCH Graduate School Immunology </a:t>
            </a:r>
            <a:r>
              <a:rPr lang="en-US" dirty="0"/>
              <a:t>C</a:t>
            </a:r>
            <a:r>
              <a:rPr lang="en-US" dirty="0" smtClean="0"/>
              <a:t>ourse for second years</a:t>
            </a:r>
          </a:p>
          <a:p>
            <a:pPr>
              <a:spcAft>
                <a:spcPts val="1000"/>
              </a:spcAft>
              <a:defRPr/>
            </a:pPr>
            <a:r>
              <a:rPr lang="en-US" i="1" dirty="0" smtClean="0"/>
              <a:t>Optional</a:t>
            </a:r>
            <a:r>
              <a:rPr lang="en-US" dirty="0" smtClean="0"/>
              <a:t> Internal Medicine Grand Rounds/Case Conferences</a:t>
            </a:r>
          </a:p>
          <a:p>
            <a:pPr>
              <a:spcAft>
                <a:spcPts val="1000"/>
              </a:spcAft>
              <a:defRPr/>
            </a:pPr>
            <a:r>
              <a:rPr lang="en-US" i="1" dirty="0" smtClean="0"/>
              <a:t>Optional</a:t>
            </a:r>
            <a:r>
              <a:rPr lang="en-US" dirty="0" smtClean="0"/>
              <a:t> pediatric program didactic sessions</a:t>
            </a:r>
          </a:p>
          <a:p>
            <a:pPr marL="0" indent="0">
              <a:spcAft>
                <a:spcPts val="100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spcAft>
                <a:spcPts val="100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600200"/>
            <a:ext cx="8077200" cy="5410200"/>
          </a:xfrm>
        </p:spPr>
        <p:txBody>
          <a:bodyPr rtlCol="0">
            <a:normAutofit/>
          </a:bodyPr>
          <a:lstStyle/>
          <a:p>
            <a:pPr marL="0" indent="0">
              <a:lnSpc>
                <a:spcPts val="2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800" b="1" kern="0" dirty="0">
                <a:ea typeface="Calibri" pitchFamily="34" charset="0"/>
                <a:cs typeface="Calibri" pitchFamily="34" charset="0"/>
              </a:rPr>
              <a:t>Book </a:t>
            </a:r>
            <a:r>
              <a:rPr lang="en-US" altLang="en-US" sz="1800" b="1" kern="0" dirty="0" smtClean="0">
                <a:ea typeface="Calibri" pitchFamily="34" charset="0"/>
                <a:cs typeface="Calibri" pitchFamily="34" charset="0"/>
              </a:rPr>
              <a:t>Chapters:</a:t>
            </a:r>
            <a:r>
              <a:rPr lang="en-US" altLang="en-US" sz="1800" kern="0" dirty="0">
                <a:ea typeface="Calibri" pitchFamily="34" charset="0"/>
                <a:cs typeface="Calibri" pitchFamily="34" charset="0"/>
              </a:rPr>
              <a:t> </a:t>
            </a:r>
            <a:endParaRPr lang="en-US" altLang="en-US" sz="1800" kern="0" dirty="0" smtClean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ts val="2000"/>
              </a:lnSpc>
              <a:spcBef>
                <a:spcPct val="0"/>
              </a:spcBef>
              <a:buNone/>
              <a:defRPr/>
            </a:pPr>
            <a:endParaRPr lang="en-US" altLang="en-US" sz="1800" kern="0" dirty="0" smtClean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en-US" sz="1800" kern="0" dirty="0" smtClean="0">
                <a:ea typeface="Calibri" pitchFamily="34" charset="0"/>
                <a:cs typeface="Calibri" pitchFamily="34" charset="0"/>
              </a:rPr>
              <a:t>Hoyte, FCL, Nelson HS, </a:t>
            </a:r>
            <a:r>
              <a:rPr lang="en-US" altLang="en-US" sz="1800" b="1" kern="0" dirty="0" smtClean="0">
                <a:ea typeface="Calibri" pitchFamily="34" charset="0"/>
                <a:cs typeface="Calibri" pitchFamily="34" charset="0"/>
              </a:rPr>
              <a:t>Kwiat C</a:t>
            </a:r>
            <a:r>
              <a:rPr lang="en-US" altLang="en-US" sz="1800" kern="0" dirty="0">
                <a:ea typeface="Calibri" pitchFamily="34" charset="0"/>
                <a:cs typeface="Calibri" pitchFamily="34" charset="0"/>
              </a:rPr>
              <a:t>. Diagnosis of Allergy &amp; Asthma</a:t>
            </a:r>
            <a:r>
              <a:rPr lang="en-US" altLang="en-US" sz="1800" kern="0" dirty="0" smtClean="0">
                <a:ea typeface="Calibri" pitchFamily="34" charset="0"/>
                <a:cs typeface="Calibri" pitchFamily="34" charset="0"/>
              </a:rPr>
              <a:t>: </a:t>
            </a:r>
            <a:r>
              <a:rPr lang="en-US" sz="1800" dirty="0">
                <a:latin typeface="Times" panose="02020603050405020304" pitchFamily="18" charset="0"/>
                <a:ea typeface="Times New Roman" panose="02020603050405020304" pitchFamily="18" charset="0"/>
              </a:rPr>
              <a:t>Allergy Skin Testing, Nasal Provocation challenge,  Nasal Eosinophils, Sputum Eosinophils, Peripheral Eosinophils, s </a:t>
            </a:r>
            <a:r>
              <a:rPr lang="en-US" sz="1800" dirty="0" smtClean="0">
                <a:latin typeface="Times" panose="02020603050405020304" pitchFamily="18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latin typeface="Times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smtClean="0">
                <a:latin typeface="Times" panose="02020603050405020304" pitchFamily="18" charset="0"/>
                <a:ea typeface="Times New Roman" panose="02020603050405020304" pitchFamily="18" charset="0"/>
              </a:rPr>
              <a:t>In Diagnostic </a:t>
            </a:r>
            <a:r>
              <a:rPr lang="en-US" sz="1800" dirty="0">
                <a:latin typeface="Times" panose="02020603050405020304" pitchFamily="18" charset="0"/>
                <a:ea typeface="Times New Roman" panose="02020603050405020304" pitchFamily="18" charset="0"/>
              </a:rPr>
              <a:t>&amp; Therapeutic Procedures in </a:t>
            </a:r>
            <a:r>
              <a:rPr lang="en-US" sz="1800" dirty="0" smtClean="0">
                <a:latin typeface="Times" panose="02020603050405020304" pitchFamily="18" charset="0"/>
                <a:ea typeface="Times New Roman" panose="02020603050405020304" pitchFamily="18" charset="0"/>
              </a:rPr>
              <a:t>Allergy. In Press.</a:t>
            </a:r>
            <a:endParaRPr lang="en-US" altLang="en-US" sz="1800" kern="0" dirty="0" smtClean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ts val="2000"/>
              </a:lnSpc>
              <a:spcBef>
                <a:spcPct val="0"/>
              </a:spcBef>
              <a:buNone/>
              <a:defRPr/>
            </a:pPr>
            <a:endParaRPr lang="en-US" altLang="en-US" sz="1800" kern="0" dirty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en-US" sz="1800" kern="0" dirty="0" smtClean="0">
                <a:ea typeface="Calibri" pitchFamily="34" charset="0"/>
                <a:cs typeface="Calibri" pitchFamily="34" charset="0"/>
              </a:rPr>
              <a:t>Wang E, </a:t>
            </a:r>
            <a:r>
              <a:rPr lang="en-US" altLang="en-US" sz="1800" b="1" kern="0" dirty="0" smtClean="0">
                <a:ea typeface="Calibri" pitchFamily="34" charset="0"/>
                <a:cs typeface="Calibri" pitchFamily="34" charset="0"/>
              </a:rPr>
              <a:t>Bindon B, Zahid S</a:t>
            </a:r>
            <a:r>
              <a:rPr lang="en-US" altLang="en-US" sz="1800" b="1" kern="0" dirty="0">
                <a:ea typeface="Calibri" pitchFamily="34" charset="0"/>
                <a:cs typeface="Calibri" pitchFamily="34" charset="0"/>
              </a:rPr>
              <a:t>. </a:t>
            </a:r>
            <a:r>
              <a:rPr lang="en-US" altLang="en-US" sz="1800" kern="0" dirty="0">
                <a:ea typeface="Calibri" pitchFamily="34" charset="0"/>
                <a:cs typeface="Calibri" pitchFamily="34" charset="0"/>
              </a:rPr>
              <a:t>Biological Therapy. </a:t>
            </a:r>
            <a:r>
              <a:rPr lang="en-US" altLang="en-US" sz="1800" kern="0" dirty="0" smtClean="0">
                <a:ea typeface="Calibri" pitchFamily="34" charset="0"/>
                <a:cs typeface="Calibri" pitchFamily="34" charset="0"/>
              </a:rPr>
              <a:t>In Diagnostic </a:t>
            </a:r>
            <a:r>
              <a:rPr lang="en-US" altLang="en-US" sz="1800" kern="0" dirty="0">
                <a:ea typeface="Calibri" pitchFamily="34" charset="0"/>
                <a:cs typeface="Calibri" pitchFamily="34" charset="0"/>
              </a:rPr>
              <a:t>&amp; Therapeutic Procedures in </a:t>
            </a:r>
            <a:r>
              <a:rPr lang="en-US" altLang="en-US" sz="1800" kern="0" dirty="0" smtClean="0">
                <a:ea typeface="Calibri" pitchFamily="34" charset="0"/>
                <a:cs typeface="Calibri" pitchFamily="34" charset="0"/>
              </a:rPr>
              <a:t>Allergy. In Press.</a:t>
            </a:r>
          </a:p>
          <a:p>
            <a:pPr marL="0" indent="0">
              <a:lnSpc>
                <a:spcPts val="2000"/>
              </a:lnSpc>
              <a:spcBef>
                <a:spcPct val="0"/>
              </a:spcBef>
              <a:buNone/>
              <a:defRPr/>
            </a:pPr>
            <a:endParaRPr lang="en-US" altLang="en-US" sz="1800" kern="0" dirty="0" smtClean="0">
              <a:ea typeface="Calibri" pitchFamily="34" charset="0"/>
              <a:cs typeface="Calibri" pitchFamily="34" charset="0"/>
            </a:endParaRPr>
          </a:p>
          <a:p>
            <a:pPr marL="0" lvl="0" indent="0"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en-US" sz="1800" kern="0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Hoyte </a:t>
            </a:r>
            <a:r>
              <a:rPr lang="en-US" altLang="en-US" sz="1800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FCL, </a:t>
            </a:r>
            <a:r>
              <a:rPr lang="en-US" altLang="en-US" sz="1800" b="1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Gross LM</a:t>
            </a:r>
            <a:r>
              <a:rPr lang="en-US" altLang="en-US" sz="1800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, Katial RK.  Exhaled Nitric Oxide: An Update.  Immunol Allergy Clin North Am. 2018 Nov;38(4):573-585. </a:t>
            </a:r>
          </a:p>
          <a:p>
            <a:pPr marL="0" indent="0">
              <a:lnSpc>
                <a:spcPts val="2000"/>
              </a:lnSpc>
              <a:spcBef>
                <a:spcPct val="0"/>
              </a:spcBef>
              <a:buNone/>
              <a:defRPr/>
            </a:pPr>
            <a:endParaRPr lang="en-US" altLang="en-US" sz="1800" kern="0" dirty="0" smtClean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en-US" sz="1800" kern="0" dirty="0" smtClean="0">
                <a:ea typeface="Calibri" pitchFamily="34" charset="0"/>
                <a:cs typeface="Calibri" pitchFamily="34" charset="0"/>
              </a:rPr>
              <a:t>Wang </a:t>
            </a:r>
            <a:r>
              <a:rPr lang="en-US" altLang="en-US" sz="1800" kern="0" dirty="0">
                <a:ea typeface="Calibri" pitchFamily="34" charset="0"/>
                <a:cs typeface="Calibri" pitchFamily="34" charset="0"/>
              </a:rPr>
              <a:t>E, </a:t>
            </a:r>
            <a:r>
              <a:rPr lang="en-US" altLang="en-US" sz="1800" b="1" kern="0" dirty="0">
                <a:ea typeface="Calibri" pitchFamily="34" charset="0"/>
                <a:cs typeface="Calibri" pitchFamily="34" charset="0"/>
              </a:rPr>
              <a:t>Barberis N</a:t>
            </a:r>
            <a:r>
              <a:rPr lang="en-US" altLang="en-US" sz="1800" kern="0" dirty="0">
                <a:ea typeface="Calibri" pitchFamily="34" charset="0"/>
                <a:cs typeface="Calibri" pitchFamily="34" charset="0"/>
              </a:rPr>
              <a:t>, Katial RK. Management of Severe Asthma is Adults: New Insights, In Szefler SJ et al. Personalizing Asthma Management for the Clinician.  St, Louis, MO. Elsevier. 2018. 3:19-32</a:t>
            </a:r>
          </a:p>
          <a:p>
            <a:pPr marL="0" indent="0">
              <a:lnSpc>
                <a:spcPts val="18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1700" b="1" kern="0" dirty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ts val="18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700" b="1" kern="0" dirty="0" smtClean="0">
                <a:ea typeface="Calibri" pitchFamily="34" charset="0"/>
                <a:cs typeface="Calibri" pitchFamily="34" charset="0"/>
              </a:rPr>
              <a:t>Hill </a:t>
            </a:r>
            <a:r>
              <a:rPr lang="en-US" altLang="en-US" sz="1700" b="1" kern="0" dirty="0">
                <a:ea typeface="Calibri" pitchFamily="34" charset="0"/>
                <a:cs typeface="Calibri" pitchFamily="34" charset="0"/>
              </a:rPr>
              <a:t>J, Burnett T</a:t>
            </a:r>
            <a:r>
              <a:rPr lang="en-US" altLang="en-US" sz="1700" kern="0" dirty="0">
                <a:ea typeface="Calibri" pitchFamily="34" charset="0"/>
                <a:cs typeface="Calibri" pitchFamily="34" charset="0"/>
              </a:rPr>
              <a:t>, Katial RK. Mechanisms of Benefit with Aspirin Therapy. </a:t>
            </a:r>
            <a:r>
              <a:rPr lang="en-US" altLang="en-US" sz="1700" kern="0" dirty="0" smtClean="0">
                <a:ea typeface="Calibri" pitchFamily="34" charset="0"/>
                <a:cs typeface="Calibri" pitchFamily="34" charset="0"/>
              </a:rPr>
              <a:t>Immunol </a:t>
            </a:r>
            <a:r>
              <a:rPr lang="en-US" altLang="en-US" sz="1700" kern="0" dirty="0">
                <a:ea typeface="Calibri" pitchFamily="34" charset="0"/>
                <a:cs typeface="Calibri" pitchFamily="34" charset="0"/>
              </a:rPr>
              <a:t>Allergy Clin North Am. 2016 Nov;36(4):735-747</a:t>
            </a:r>
            <a:endParaRPr lang="en-US" altLang="en-US" sz="1700" kern="0" dirty="0" smtClean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ts val="2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1700" b="1" kern="0" dirty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ts val="2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1700" kern="0" dirty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ts val="2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1700" kern="0" dirty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ts val="2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1800" kern="0" dirty="0"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ts val="2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1800" kern="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53251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85800" y="381000"/>
            <a:ext cx="8077200" cy="990600"/>
          </a:xfrm>
        </p:spPr>
        <p:txBody>
          <a:bodyPr/>
          <a:lstStyle/>
          <a:p>
            <a:pPr algn="ctr" eaLnBrk="1" hangingPunct="1"/>
            <a:r>
              <a:rPr altLang="en-US" sz="3600" b="1" dirty="0" smtClean="0"/>
              <a:t>Fellow/Faculty Publications </a:t>
            </a:r>
            <a:br>
              <a:rPr altLang="en-US" sz="3600" b="1" dirty="0" smtClean="0"/>
            </a:br>
            <a:r>
              <a:rPr altLang="en-US" sz="3600" b="1" dirty="0" smtClean="0"/>
              <a:t>(past 10 years – fellow names in bold)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History of </a:t>
            </a:r>
            <a:r>
              <a:rPr dirty="0"/>
              <a:t>the Program</a:t>
            </a:r>
            <a:br>
              <a:rPr dirty="0"/>
            </a:br>
            <a:r>
              <a:rPr sz="3600" dirty="0"/>
              <a:t>Early History</a:t>
            </a:r>
            <a:br>
              <a:rPr sz="3600" dirty="0"/>
            </a:br>
            <a:endParaRPr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7025"/>
            <a:ext cx="8077200" cy="4879975"/>
          </a:xfrm>
        </p:spPr>
        <p:txBody>
          <a:bodyPr rtlCol="0">
            <a:normAutofit fontScale="85000" lnSpcReduction="10000"/>
          </a:bodyPr>
          <a:lstStyle/>
          <a:p>
            <a:pPr marL="173038" indent="-173038">
              <a:lnSpc>
                <a:spcPts val="2600"/>
              </a:lnSpc>
              <a:spcBef>
                <a:spcPts val="0"/>
              </a:spcBef>
              <a:spcAft>
                <a:spcPts val="2400"/>
              </a:spcAft>
              <a:buClr>
                <a:srgbClr val="2D2D8A">
                  <a:lumMod val="50000"/>
                </a:srgbClr>
              </a:buClr>
              <a:defRPr/>
            </a:pPr>
            <a:r>
              <a:rPr lang="en-US" sz="2800" b="1" kern="0" dirty="0" smtClean="0"/>
              <a:t>1959: </a:t>
            </a:r>
            <a:r>
              <a:rPr lang="en-US" sz="2800" kern="0" dirty="0" smtClean="0"/>
              <a:t>Formal </a:t>
            </a:r>
            <a:r>
              <a:rPr lang="en-US" sz="2800" kern="0" dirty="0"/>
              <a:t>post-doctoral training in Allergy and Clinical Immunology </a:t>
            </a:r>
            <a:r>
              <a:rPr lang="en-US" sz="2800" kern="0" dirty="0" smtClean="0"/>
              <a:t>begins in Denver, at the </a:t>
            </a:r>
            <a:r>
              <a:rPr lang="en-US" sz="2800" kern="0" dirty="0"/>
              <a:t>University of </a:t>
            </a:r>
            <a:r>
              <a:rPr lang="en-US" sz="2800" kern="0" dirty="0" smtClean="0"/>
              <a:t>Colorado. </a:t>
            </a:r>
          </a:p>
          <a:p>
            <a:pPr marL="173038" indent="-173038">
              <a:lnSpc>
                <a:spcPts val="2600"/>
              </a:lnSpc>
              <a:spcBef>
                <a:spcPts val="0"/>
              </a:spcBef>
              <a:spcAft>
                <a:spcPts val="2400"/>
              </a:spcAft>
              <a:buClr>
                <a:srgbClr val="2D2D8A">
                  <a:lumMod val="50000"/>
                </a:srgbClr>
              </a:buClr>
              <a:defRPr/>
            </a:pPr>
            <a:r>
              <a:rPr lang="en-US" sz="2800" b="1" kern="0" dirty="0" smtClean="0"/>
              <a:t>1967: </a:t>
            </a:r>
            <a:r>
              <a:rPr lang="en-US" sz="2800" kern="0" dirty="0" smtClean="0"/>
              <a:t>A pediatric fellowship training program is formed at National Jewish Health</a:t>
            </a:r>
          </a:p>
          <a:p>
            <a:pPr marL="173038" indent="-173038">
              <a:lnSpc>
                <a:spcPts val="2600"/>
              </a:lnSpc>
              <a:spcBef>
                <a:spcPts val="0"/>
              </a:spcBef>
              <a:spcAft>
                <a:spcPts val="2400"/>
              </a:spcAft>
              <a:buClr>
                <a:srgbClr val="2D2D8A">
                  <a:lumMod val="50000"/>
                </a:srgbClr>
              </a:buClr>
              <a:defRPr/>
            </a:pPr>
            <a:r>
              <a:rPr lang="en-US" sz="2800" b="1" kern="0" dirty="0" smtClean="0"/>
              <a:t>1969: </a:t>
            </a:r>
            <a:r>
              <a:rPr lang="en-US" sz="2800" kern="0" dirty="0" smtClean="0"/>
              <a:t>An adult fellowship training program is formed at National Jewish Health.</a:t>
            </a:r>
          </a:p>
          <a:p>
            <a:pPr marL="173038" indent="-173038">
              <a:lnSpc>
                <a:spcPts val="2600"/>
              </a:lnSpc>
              <a:spcBef>
                <a:spcPts val="0"/>
              </a:spcBef>
              <a:spcAft>
                <a:spcPts val="2400"/>
              </a:spcAft>
              <a:buClr>
                <a:srgbClr val="2D2D8A">
                  <a:lumMod val="50000"/>
                </a:srgbClr>
              </a:buClr>
              <a:defRPr/>
            </a:pPr>
            <a:r>
              <a:rPr lang="en-US" sz="2800" b="1" kern="0" dirty="0" smtClean="0"/>
              <a:t>1970’s: </a:t>
            </a:r>
            <a:r>
              <a:rPr lang="en-US" sz="2800" kern="0" dirty="0" smtClean="0"/>
              <a:t>Fitzsimmons Army Medical Center and CARIH (</a:t>
            </a:r>
            <a:r>
              <a:rPr lang="en-US" sz="2800" dirty="0" smtClean="0"/>
              <a:t>Children’s </a:t>
            </a:r>
            <a:r>
              <a:rPr lang="en-US" sz="2800" dirty="0"/>
              <a:t>Asthma Research Institute and </a:t>
            </a:r>
            <a:r>
              <a:rPr lang="en-US" sz="2800" dirty="0" smtClean="0"/>
              <a:t>Hospital) form programs as well – </a:t>
            </a:r>
            <a:r>
              <a:rPr lang="en-US" sz="2800" u="sng" dirty="0" smtClean="0"/>
              <a:t>total number of fellows at a given time in Denver was 29</a:t>
            </a:r>
            <a:r>
              <a:rPr lang="en-US" sz="2800" dirty="0" smtClean="0"/>
              <a:t>!</a:t>
            </a:r>
            <a:endParaRPr lang="en-US" sz="2800" kern="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077200" cy="5562600"/>
          </a:xfr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800" b="1" kern="0" dirty="0">
                <a:ea typeface="Calibri" pitchFamily="34" charset="0"/>
                <a:cs typeface="Calibri" pitchFamily="34" charset="0"/>
              </a:rPr>
              <a:t>Book </a:t>
            </a:r>
            <a:r>
              <a:rPr lang="en-US" altLang="en-US" sz="1800" b="1" kern="0" dirty="0" smtClean="0">
                <a:ea typeface="Calibri" pitchFamily="34" charset="0"/>
                <a:cs typeface="Calibri" pitchFamily="34" charset="0"/>
              </a:rPr>
              <a:t>Chapters Continued:</a:t>
            </a:r>
            <a:r>
              <a:rPr lang="en-US" altLang="en-US" sz="1800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 </a:t>
            </a:r>
            <a:endParaRPr lang="en-US" altLang="en-US" sz="1800" kern="0" dirty="0" smtClean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ts val="1800"/>
              </a:lnSpc>
              <a:spcBef>
                <a:spcPct val="0"/>
              </a:spcBef>
              <a:buNone/>
              <a:defRPr/>
            </a:pPr>
            <a:endParaRPr lang="en-US" altLang="en-US" sz="1700" b="1" kern="0" dirty="0" smtClean="0">
              <a:solidFill>
                <a:prstClr val="black"/>
              </a:solidFill>
              <a:latin typeface="+mj-lt"/>
              <a:ea typeface="Calibri" pitchFamily="34" charset="0"/>
              <a:cs typeface="Calibri" pitchFamily="34" charset="0"/>
            </a:endParaRPr>
          </a:p>
          <a:p>
            <a:pPr marL="0" lvl="0" indent="0"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en-US" sz="1700" b="1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Wang E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, Hoyte FC.  Traditional Therapies for Severe Asthma.  Immunol Allergy </a:t>
            </a:r>
            <a:r>
              <a:rPr lang="en-US" altLang="en-US" sz="1700" kern="0" dirty="0" err="1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Clin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North Am. 2016 Aug;36(3):581-608. </a:t>
            </a:r>
          </a:p>
          <a:p>
            <a:pPr marL="0" indent="0">
              <a:lnSpc>
                <a:spcPts val="1800"/>
              </a:lnSpc>
              <a:spcBef>
                <a:spcPct val="0"/>
              </a:spcBef>
              <a:buNone/>
              <a:defRPr/>
            </a:pPr>
            <a:endParaRPr lang="en-US" altLang="en-US" sz="1700" b="1" kern="0" dirty="0">
              <a:solidFill>
                <a:prstClr val="black"/>
              </a:solidFill>
              <a:latin typeface="+mj-lt"/>
              <a:ea typeface="Calibri" pitchFamily="34" charset="0"/>
              <a:cs typeface="Calibri" pitchFamily="34" charset="0"/>
            </a:endParaRPr>
          </a:p>
          <a:p>
            <a:pPr marL="0" lvl="0" indent="0"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en-US" sz="1700" b="1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Dunn NM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, Katial RK. Chronic </a:t>
            </a:r>
            <a:r>
              <a:rPr lang="en-US" altLang="en-US" sz="1700" kern="0" dirty="0" err="1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Rhinosinusitis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and Aspirin-Exacerbated Respiratory Disease. Immunol Allergy </a:t>
            </a:r>
            <a:r>
              <a:rPr lang="en-US" altLang="en-US" sz="1700" kern="0" dirty="0" err="1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Clin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North Am. 2016 Aug;36(3):503-14.</a:t>
            </a:r>
          </a:p>
          <a:p>
            <a:pPr marL="0" lvl="0" indent="0">
              <a:lnSpc>
                <a:spcPts val="2000"/>
              </a:lnSpc>
              <a:spcBef>
                <a:spcPct val="0"/>
              </a:spcBef>
              <a:buNone/>
              <a:defRPr/>
            </a:pPr>
            <a:endParaRPr lang="en-US" altLang="en-US" sz="1700" kern="0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  <a:p>
            <a:pPr marL="0" lvl="0" indent="0">
              <a:lnSpc>
                <a:spcPts val="2000"/>
              </a:lnSpc>
              <a:spcBef>
                <a:spcPct val="0"/>
              </a:spcBef>
              <a:buNone/>
              <a:defRPr/>
            </a:pPr>
            <a:r>
              <a:rPr lang="en-US" altLang="en-US" sz="1700" b="1" kern="0" dirty="0" err="1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Finkas</a:t>
            </a:r>
            <a:r>
              <a:rPr lang="en-US" altLang="en-US" sz="1700" b="1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L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, Katial R. Rhinitis. In Scholes MA, </a:t>
            </a:r>
            <a:r>
              <a:rPr lang="en-US" altLang="en-US" sz="1700" kern="0" dirty="0" err="1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Ramakrishnan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VR eds. ENT Secrets 4th Edition. Philadelphia, PA: Elsevier. June 2015;167-172.</a:t>
            </a:r>
          </a:p>
          <a:p>
            <a:pPr marL="0" indent="0">
              <a:lnSpc>
                <a:spcPts val="1800"/>
              </a:lnSpc>
              <a:spcBef>
                <a:spcPct val="0"/>
              </a:spcBef>
              <a:buNone/>
              <a:defRPr/>
            </a:pPr>
            <a:endParaRPr lang="en-US" altLang="en-US" sz="1700" b="1" kern="0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ts val="1800"/>
              </a:lnSpc>
              <a:spcBef>
                <a:spcPct val="0"/>
              </a:spcBef>
              <a:buNone/>
              <a:defRPr/>
            </a:pPr>
            <a:r>
              <a:rPr lang="en-US" altLang="en-US" sz="1700" b="1" kern="0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Burnett </a:t>
            </a:r>
            <a:r>
              <a:rPr lang="en-US" altLang="en-US" sz="1700" b="1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T,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 Katial R, Alam R. Mechanisms of Aspirin Desensitization. In Stevenson DD and Kowalski ML eds. Immunology and Allergy Clinics of North America. Issue: Reactions to Aspirin and other Non-steroidal Anti-inflammatory Drugs.  Philadelphia, PA: Elsevier. 2013 May; 33(2):223-36.</a:t>
            </a:r>
          </a:p>
          <a:p>
            <a:pPr marL="0" indent="0">
              <a:lnSpc>
                <a:spcPts val="18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1700" kern="0" dirty="0" smtClean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  <a:p>
            <a:pPr marL="0" indent="0">
              <a:lnSpc>
                <a:spcPts val="18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700" b="1" kern="0" dirty="0" smtClean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Hoyte</a:t>
            </a:r>
            <a:r>
              <a:rPr lang="en-US" altLang="en-US" sz="1700" b="1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, FCL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, Katial RK. Antihistamine therapy in allergic rhinitis.  In Kaliner M ed. Immunology and Allergy Clinics of North America. Issue: Rhinitis. Philadelphia, PA: Elsevier. 2011Aug; 31(3):509-43.</a:t>
            </a:r>
          </a:p>
          <a:p>
            <a:pPr marL="0" indent="0">
              <a:lnSpc>
                <a:spcPts val="18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 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Calibri" pitchFamily="34" charset="0"/>
              </a:rPr>
              <a:t> </a:t>
            </a:r>
            <a:endParaRPr lang="en-US" altLang="en-US" sz="1700" kern="0" dirty="0">
              <a:solidFill>
                <a:prstClr val="black"/>
              </a:solidFill>
              <a:ea typeface="Calibri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1700" kern="0" dirty="0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  <a:p>
            <a:pPr>
              <a:lnSpc>
                <a:spcPts val="2000"/>
              </a:lnSpc>
              <a:defRPr/>
            </a:pPr>
            <a:endParaRPr lang="en-US" sz="1800" dirty="0"/>
          </a:p>
        </p:txBody>
      </p:sp>
      <p:sp>
        <p:nvSpPr>
          <p:cNvPr id="55299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Fellow/Faculty Publications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36" y="571500"/>
            <a:ext cx="8077200" cy="685800"/>
          </a:xfrm>
        </p:spPr>
        <p:txBody>
          <a:bodyPr/>
          <a:lstStyle/>
          <a:p>
            <a:pPr lvl="0" algn="ctr" eaLnBrk="1" hangingPunct="1"/>
            <a:r>
              <a:rPr lang="en-US" altLang="en-US" sz="3600" b="1" dirty="0">
                <a:solidFill>
                  <a:prstClr val="black"/>
                </a:solidFill>
                <a:ea typeface="+mn-ea"/>
                <a:cs typeface="+mn-cs"/>
              </a:rPr>
              <a:t>Fellow/Faculty Publications</a:t>
            </a:r>
            <a:r>
              <a:rPr lang="en-US" altLang="en-US" sz="3600" b="1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US" altLang="en-US" sz="3600" b="1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5943599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  <a:defRPr/>
            </a:pPr>
            <a:endParaRPr lang="en-US" altLang="en-US" sz="1800" b="1" kern="0" dirty="0" smtClean="0">
              <a:solidFill>
                <a:prstClr val="black"/>
              </a:solidFill>
              <a:ea typeface="Calibri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altLang="en-US" sz="1800" b="1" kern="0" dirty="0" smtClean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Original </a:t>
            </a:r>
            <a:r>
              <a:rPr lang="en-US" altLang="en-US" sz="1800" b="1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Publications: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 b="1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altLang="en-US" sz="1700" b="1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Gross L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, Nelson HS, Hoyte F. Curcumin does not significantly affect immediate skin tests. Allergy and Asthma Proceedings.  In Press.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smtClean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Wang </a:t>
            </a:r>
            <a:r>
              <a:rPr lang="en-US" sz="17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E</a:t>
            </a:r>
            <a:r>
              <a:rPr lang="en-US" sz="17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, Zahid S, Moudgal AN</a:t>
            </a:r>
            <a:r>
              <a:rPr lang="en-US" sz="17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Demaestri</a:t>
            </a:r>
            <a:r>
              <a:rPr lang="en-US" sz="17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 S, </a:t>
            </a:r>
            <a:r>
              <a:rPr lang="en-US" sz="1700" dirty="0" err="1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Wamboldt</a:t>
            </a:r>
            <a:r>
              <a:rPr lang="en-US" sz="17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 FS. Intimate partner violence and asthma in pediatric and adult populations. Ann Allergy Asthma Immunol. 2022 Apr;128(4):361-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solidFill>
                <a:prstClr val="black"/>
              </a:solidFill>
              <a:latin typeface="+mj-lt"/>
              <a:ea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err="1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Hazebrouck</a:t>
            </a:r>
            <a:r>
              <a:rPr lang="en-US" sz="17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 S</a:t>
            </a:r>
            <a:r>
              <a:rPr lang="en-US" sz="1700" dirty="0">
                <a:solidFill>
                  <a:srgbClr val="CC00FF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Canon N,</a:t>
            </a:r>
            <a:r>
              <a:rPr lang="en-US" sz="17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 Dreskin SC. The Effector Function of </a:t>
            </a:r>
            <a:r>
              <a:rPr lang="en-US" sz="1700" dirty="0" err="1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Allergens.Front</a:t>
            </a:r>
            <a:r>
              <a:rPr lang="en-US" sz="17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 Allergy. 2022 Feb 7;3:818732. 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en-US" altLang="en-US" sz="1800" b="1" kern="0" dirty="0">
              <a:solidFill>
                <a:prstClr val="black"/>
              </a:solidFill>
              <a:latin typeface="+mj-lt"/>
              <a:ea typeface="Calibri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altLang="en-US" sz="1700" kern="0" dirty="0">
                <a:solidFill>
                  <a:prstClr val="black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Kirkpatrick CH, </a:t>
            </a:r>
            <a:r>
              <a:rPr lang="en-US" altLang="en-US" sz="1700" b="1" kern="0" dirty="0">
                <a:solidFill>
                  <a:prstClr val="black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Pirzad A</a:t>
            </a:r>
            <a:r>
              <a:rPr lang="en-US" altLang="en-US" sz="1700" kern="0" dirty="0">
                <a:solidFill>
                  <a:prstClr val="black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. Case report: Prevention of apheresis reactions with </a:t>
            </a:r>
            <a:r>
              <a:rPr lang="en-US" altLang="en-US" sz="1700" kern="0" dirty="0" err="1">
                <a:solidFill>
                  <a:prstClr val="black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icatibant</a:t>
            </a:r>
            <a:r>
              <a:rPr lang="en-US" altLang="en-US" sz="1700" kern="0" dirty="0">
                <a:solidFill>
                  <a:prstClr val="black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. J Allergy </a:t>
            </a:r>
            <a:r>
              <a:rPr lang="en-US" altLang="en-US" sz="1700" kern="0" dirty="0" err="1">
                <a:solidFill>
                  <a:prstClr val="black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Clin</a:t>
            </a:r>
            <a:r>
              <a:rPr lang="en-US" altLang="en-US" sz="1700" kern="0" dirty="0">
                <a:solidFill>
                  <a:prstClr val="black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 Immunol </a:t>
            </a:r>
            <a:r>
              <a:rPr lang="en-US" altLang="en-US" sz="1700" kern="0" dirty="0" err="1">
                <a:solidFill>
                  <a:prstClr val="black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Pract</a:t>
            </a:r>
            <a:r>
              <a:rPr lang="en-US" altLang="en-US" sz="1700" kern="0" dirty="0">
                <a:solidFill>
                  <a:prstClr val="black"/>
                </a:solidFill>
                <a:latin typeface="+mj-lt"/>
                <a:ea typeface="Calibri" pitchFamily="34" charset="0"/>
                <a:cs typeface="Times New Roman" panose="02020603050405020304" pitchFamily="18" charset="0"/>
              </a:rPr>
              <a:t>. 2021 Apr;9(4):1734-1735. 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Verma M, </a:t>
            </a:r>
            <a:r>
              <a:rPr lang="en-US" altLang="en-US" sz="1700" kern="0" dirty="0" err="1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Michalec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 L, Sripada A, McKay J, Sirohi K, Verma D, </a:t>
            </a:r>
            <a:r>
              <a:rPr lang="en-US" altLang="en-US" sz="1700" b="1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Sheth D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, Martin R, </a:t>
            </a:r>
            <a:r>
              <a:rPr lang="en-US" altLang="en-US" sz="1700" kern="0" dirty="0" err="1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Dyjack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 N, </a:t>
            </a:r>
            <a:r>
              <a:rPr lang="en-US" altLang="en-US" sz="1700" kern="0" dirty="0" err="1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Seibold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 MA, Knapp JR, </a:t>
            </a:r>
            <a:r>
              <a:rPr lang="en-US" altLang="en-US" sz="1700" kern="0" dirty="0" err="1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Tu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 TH, O'Connor BP, Gorska MM, Alam R. The molecular and epigenetic mechanisms of innate lymphoid cell (ILC) memory and its relevance for asthma. J </a:t>
            </a:r>
            <a:r>
              <a:rPr lang="en-US" altLang="en-US" sz="1700" kern="0" dirty="0" err="1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Exp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 Med. 2021 Jul 5;218(7):e20201354.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983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838200"/>
            <a:ext cx="8077200" cy="6172200"/>
          </a:xfrm>
        </p:spPr>
        <p:txBody>
          <a:bodyPr rtlCol="0">
            <a:noAutofit/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2000" b="1" kern="0" dirty="0" smtClean="0">
              <a:ea typeface="Calibri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1700" kern="0" dirty="0">
              <a:ea typeface="Calibri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1700" b="1" kern="0" dirty="0" smtClean="0">
              <a:ea typeface="Calibri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1700" b="1" kern="0" dirty="0" smtClean="0">
              <a:ea typeface="Calibri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600" kern="0" dirty="0">
                <a:ea typeface="Calibri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1800" kern="0" dirty="0">
              <a:ea typeface="Calibri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 smtClean="0"/>
          </a:p>
        </p:txBody>
      </p:sp>
      <p:sp>
        <p:nvSpPr>
          <p:cNvPr id="56323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762000" y="228601"/>
            <a:ext cx="8077200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Fellow/Faculty Publications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685800"/>
            <a:ext cx="8305800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en-US" b="1" kern="0" dirty="0" smtClean="0">
              <a:solidFill>
                <a:prstClr val="black"/>
              </a:solidFill>
              <a:latin typeface="Calibri"/>
              <a:ea typeface="Calibri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en-US" b="1" kern="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Original Publications Continued:</a:t>
            </a:r>
          </a:p>
          <a:p>
            <a:pPr lvl="0">
              <a:defRPr/>
            </a:pPr>
            <a:endParaRPr lang="en-US" altLang="en-US" sz="1700" kern="0" dirty="0">
              <a:solidFill>
                <a:prstClr val="black"/>
              </a:solidFill>
              <a:latin typeface="Calibri"/>
              <a:ea typeface="Calibri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altLang="en-US" sz="1700" kern="0" dirty="0">
              <a:solidFill>
                <a:prstClr val="black"/>
              </a:solidFill>
              <a:latin typeface="Calibri"/>
              <a:ea typeface="Calibri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en-US" sz="1700" kern="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Buchanan </a:t>
            </a:r>
            <a:r>
              <a:rPr lang="en-US" altLang="en-US" sz="1700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CE, </a:t>
            </a:r>
            <a:r>
              <a:rPr lang="en-US" altLang="en-US" sz="1700" b="1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Kakkar E</a:t>
            </a:r>
            <a:r>
              <a:rPr lang="en-US" altLang="en-US" sz="1700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, Dreskin SC, Allen LA, Groves DW, Altman NL.  Allergy and the Heart: Eosinophilic Myocarditis With Biventricular Thrombi. JACC Case Rep. 2020 Oct 7;2(12):1942-1946. </a:t>
            </a:r>
            <a:endParaRPr lang="en-US" altLang="en-US" sz="1700" kern="0" dirty="0" smtClean="0">
              <a:solidFill>
                <a:prstClr val="black"/>
              </a:solidFill>
              <a:latin typeface="Calibri"/>
              <a:ea typeface="Calibri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altLang="en-US" sz="1700" kern="0" dirty="0">
              <a:solidFill>
                <a:prstClr val="black"/>
              </a:solidFill>
              <a:latin typeface="Calibri"/>
              <a:ea typeface="Calibri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en-US" sz="1700" kern="0" dirty="0" err="1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Doroudchi</a:t>
            </a:r>
            <a:r>
              <a:rPr lang="en-US" altLang="en-US" sz="1700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 A, </a:t>
            </a:r>
            <a:r>
              <a:rPr lang="en-US" altLang="en-US" sz="1700" b="1" kern="0" dirty="0" err="1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Pathria</a:t>
            </a:r>
            <a:r>
              <a:rPr lang="en-US" altLang="en-US" sz="1700" b="1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 M, </a:t>
            </a:r>
            <a:r>
              <a:rPr lang="en-US" altLang="en-US" sz="1700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Modena BD.  Asthma biologics: Comparing trial designs, patient cohorts and study results.  Ann Allergy Asthma Immunol. 2020 Jan;124(1):44-56. </a:t>
            </a:r>
            <a:endParaRPr lang="en-US" altLang="en-US" sz="1700" kern="0" dirty="0" smtClean="0">
              <a:solidFill>
                <a:prstClr val="black"/>
              </a:solidFill>
              <a:latin typeface="Calibri"/>
              <a:ea typeface="Calibri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altLang="en-US" sz="1700" kern="0" dirty="0">
              <a:solidFill>
                <a:prstClr val="black"/>
              </a:solidFill>
              <a:latin typeface="Calibri"/>
              <a:ea typeface="Calibri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en-US" sz="1700" b="1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Gross L, </a:t>
            </a:r>
            <a:r>
              <a:rPr lang="en-US" altLang="en-US" sz="1700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Weber R, Wolf M, Crooks JL. The impact of weather and climate on pollen concentrations in Denver, Colorado, 2010-2018.  Ann Allergy Asthma Immunol. 2019 Nov;123(5):</a:t>
            </a:r>
            <a:r>
              <a:rPr lang="en-US" altLang="en-US" sz="1700" kern="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494-502.e4</a:t>
            </a:r>
          </a:p>
          <a:p>
            <a:pPr lvl="0">
              <a:defRPr/>
            </a:pPr>
            <a:endParaRPr lang="en-US" altLang="en-US" sz="1700" kern="0" dirty="0" smtClean="0">
              <a:solidFill>
                <a:prstClr val="black"/>
              </a:solidFill>
              <a:latin typeface="Calibri"/>
              <a:ea typeface="Calibri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en-US" sz="1700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Katial RK, </a:t>
            </a:r>
            <a:r>
              <a:rPr lang="en-US" altLang="en-US" sz="1700" b="1" kern="0" dirty="0" err="1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Martucci</a:t>
            </a:r>
            <a:r>
              <a:rPr lang="en-US" altLang="en-US" sz="1700" b="1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 M,</a:t>
            </a:r>
            <a:r>
              <a:rPr lang="en-US" altLang="en-US" sz="1700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700" b="1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Burnett T,</a:t>
            </a:r>
            <a:r>
              <a:rPr lang="en-US" altLang="en-US" sz="1700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700" kern="0" dirty="0" err="1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Faino</a:t>
            </a:r>
            <a:r>
              <a:rPr lang="en-US" altLang="en-US" sz="1700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 A, </a:t>
            </a:r>
            <a:r>
              <a:rPr lang="en-US" altLang="en-US" sz="1700" b="1" kern="0" dirty="0" err="1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Finkas</a:t>
            </a:r>
            <a:r>
              <a:rPr lang="en-US" altLang="en-US" sz="1700" b="1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 L</a:t>
            </a:r>
            <a:r>
              <a:rPr lang="en-US" altLang="en-US" sz="1700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, Liu S, Alam R. Nonsteroidal anti-inflammatory-induced inhibition of signal transducer and activator of transcription 6 (STAT-6) phosphorylation in aspirin-exacerbated respiratory disease. J Allergy </a:t>
            </a:r>
            <a:r>
              <a:rPr lang="en-US" altLang="en-US" sz="1700" kern="0" dirty="0" err="1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Clin</a:t>
            </a:r>
            <a:r>
              <a:rPr lang="en-US" altLang="en-US" sz="1700" kern="0" dirty="0">
                <a:solidFill>
                  <a:prstClr val="black"/>
                </a:solidFill>
                <a:latin typeface="Calibri"/>
                <a:ea typeface="Calibri" pitchFamily="34" charset="0"/>
                <a:cs typeface="Times New Roman" panose="02020603050405020304" pitchFamily="18" charset="0"/>
              </a:rPr>
              <a:t> Immunol. 2016 Aug;138(2):579-85. </a:t>
            </a:r>
          </a:p>
          <a:p>
            <a:pPr lvl="0">
              <a:defRPr/>
            </a:pPr>
            <a:endParaRPr lang="en-US" altLang="en-US" sz="1700" kern="0" dirty="0">
              <a:solidFill>
                <a:prstClr val="black"/>
              </a:solidFill>
              <a:latin typeface="Calibri"/>
              <a:ea typeface="Calibri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altLang="en-US" sz="1700" kern="0" dirty="0">
              <a:solidFill>
                <a:prstClr val="black"/>
              </a:solidFill>
              <a:latin typeface="Calibri"/>
              <a:ea typeface="Calibri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85553" y="76200"/>
            <a:ext cx="8077200" cy="796925"/>
          </a:xfrm>
        </p:spPr>
        <p:txBody>
          <a:bodyPr/>
          <a:lstStyle/>
          <a:p>
            <a:pPr algn="ctr" eaLnBrk="1" hangingPunct="1"/>
            <a:r>
              <a:rPr altLang="en-US" sz="3600" b="1" dirty="0" smtClean="0"/>
              <a:t>Fellow/Faculty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762001"/>
            <a:ext cx="8077200" cy="6019800"/>
          </a:xfrm>
        </p:spPr>
        <p:txBody>
          <a:bodyPr rtlCol="0">
            <a:noAutofit/>
          </a:bodyPr>
          <a:lstStyle/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1800" b="1" kern="0" dirty="0" smtClean="0">
              <a:ea typeface="Calibri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1800" b="1" kern="0" dirty="0" smtClean="0">
                <a:ea typeface="Calibri" pitchFamily="34" charset="0"/>
                <a:cs typeface="Times New Roman" panose="02020603050405020304" pitchFamily="18" charset="0"/>
              </a:rPr>
              <a:t>Original </a:t>
            </a:r>
            <a:r>
              <a:rPr lang="en-US" altLang="en-US" sz="1800" b="1" kern="0" dirty="0">
                <a:ea typeface="Calibri" pitchFamily="34" charset="0"/>
                <a:cs typeface="Times New Roman" panose="02020603050405020304" pitchFamily="18" charset="0"/>
              </a:rPr>
              <a:t>Publications</a:t>
            </a:r>
            <a:r>
              <a:rPr lang="en-US" altLang="en-US" sz="1800" b="1" kern="0" dirty="0" smtClean="0">
                <a:ea typeface="Calibri" pitchFamily="34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en-US" altLang="en-US" sz="1700" kern="0" dirty="0" smtClean="0">
              <a:solidFill>
                <a:prstClr val="black"/>
              </a:solidFill>
              <a:ea typeface="Calibri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altLang="en-US" sz="1700" kern="0" dirty="0" smtClean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700" b="1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Dunn NM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, Katial RK, Hoyte FCL. Vocal Cord Dysfunction: A Review. Asthma Research and Practice. 2015 Sept; 1-9.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en-US" altLang="en-US" sz="1700" kern="0" dirty="0" smtClean="0">
              <a:ea typeface="Calibri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1700" b="1" kern="0" dirty="0" err="1" smtClean="0">
                <a:ea typeface="Calibri" pitchFamily="34" charset="0"/>
                <a:cs typeface="Times New Roman" panose="02020603050405020304" pitchFamily="18" charset="0"/>
              </a:rPr>
              <a:t>Germinaro</a:t>
            </a:r>
            <a:r>
              <a:rPr lang="en-US" altLang="en-US" sz="1700" b="1" kern="0" dirty="0" smtClean="0"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700" b="1" kern="0" dirty="0">
                <a:ea typeface="Calibri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1700" kern="0" dirty="0">
                <a:ea typeface="Calibri" pitchFamily="34" charset="0"/>
                <a:cs typeface="Times New Roman" panose="02020603050405020304" pitchFamily="18" charset="0"/>
              </a:rPr>
              <a:t>, Reynolds P, Knight V, Alam R. Association of B-cell activating factor receptor deficiency with the P21R polymorphism and common variable immunodeficiency. Ann Allergy Asthma Immunol. 2015 Jul;115(1):82-3.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1700" kern="0" dirty="0">
              <a:ea typeface="Calibri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altLang="en-US" sz="1700" b="1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Stitt JM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, Dreskin SC. The potential role of </a:t>
            </a:r>
            <a:r>
              <a:rPr lang="en-US" altLang="en-US" sz="1700" kern="0" dirty="0" err="1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omalizumab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 in the treatment of chronic </a:t>
            </a:r>
            <a:r>
              <a:rPr lang="en-US" altLang="en-US" sz="1700" kern="0" dirty="0" err="1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urticaria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.  Immunotherapy. 2014 Jun;6(6):691-7.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en-US" altLang="en-US" sz="1700" b="1" kern="0" dirty="0" smtClean="0">
              <a:ea typeface="Calibri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Chen Z, Wang S, </a:t>
            </a:r>
            <a:r>
              <a:rPr lang="en-US" altLang="en-US" sz="1700" b="1" kern="0" dirty="0" err="1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Erekosima</a:t>
            </a:r>
            <a:r>
              <a:rPr lang="en-US" altLang="en-US" sz="1700" b="1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 N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, Li Y, Hong J, Qi X, Merkel P, </a:t>
            </a:r>
            <a:r>
              <a:rPr lang="en-US" altLang="en-US" sz="1700" kern="0" dirty="0" err="1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Nagabhushanam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 V, </a:t>
            </a:r>
            <a:r>
              <a:rPr lang="en-US" altLang="en-US" sz="1700" b="1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Choo E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, Katial R, Alam R, </a:t>
            </a:r>
            <a:r>
              <a:rPr lang="en-US" altLang="en-US" sz="1700" kern="0" dirty="0" err="1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Trikha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 A, Chu HW, Zhuang Y, </a:t>
            </a:r>
            <a:r>
              <a:rPr lang="en-US" altLang="en-US" sz="1700" kern="0" dirty="0" err="1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Jin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 M, Bai C, Huang H. IL-4 confers resistance to IL-27-mediated suppression on CD4(+) T cells by impairing signal transducer and activator of transcription 1 signaling.  J Allergy </a:t>
            </a:r>
            <a:r>
              <a:rPr lang="en-US" altLang="en-US" sz="1700" kern="0" dirty="0" err="1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Clin</a:t>
            </a:r>
            <a:r>
              <a:rPr lang="en-US" altLang="en-US" sz="1700" kern="0" dirty="0">
                <a:solidFill>
                  <a:prstClr val="black"/>
                </a:solidFill>
                <a:ea typeface="Calibri" pitchFamily="34" charset="0"/>
                <a:cs typeface="Times New Roman" panose="02020603050405020304" pitchFamily="18" charset="0"/>
              </a:rPr>
              <a:t> Immunol. 2013 Oct;132(4):912-921.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1700" kern="0" dirty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endParaRPr lang="en-US" altLang="en-US" sz="1700" kern="0" dirty="0" smtClean="0"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endParaRPr lang="en-US" altLang="en-US" sz="1700" kern="0" dirty="0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796925"/>
          </a:xfrm>
        </p:spPr>
        <p:txBody>
          <a:bodyPr/>
          <a:lstStyle/>
          <a:p>
            <a:pPr algn="ctr" eaLnBrk="1" hangingPunct="1"/>
            <a:r>
              <a:rPr altLang="en-US" sz="3600" b="1" dirty="0" smtClean="0"/>
              <a:t>Fellow/Faculty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8927" y="1066800"/>
            <a:ext cx="8077200" cy="5638800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altLang="en-US" sz="1800" b="1" kern="0" dirty="0" smtClean="0">
                <a:cs typeface="Times New Roman" pitchFamily="18" charset="0"/>
              </a:rPr>
              <a:t>Original Publications Continued: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1700" kern="0" dirty="0" smtClean="0"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en-US" sz="1700" kern="0" dirty="0">
                <a:cs typeface="Times New Roman" pitchFamily="18" charset="0"/>
              </a:rPr>
              <a:t> </a:t>
            </a:r>
            <a:r>
              <a:rPr lang="en-US" altLang="en-US" sz="1700" b="1" kern="0" dirty="0">
                <a:solidFill>
                  <a:prstClr val="black"/>
                </a:solidFill>
                <a:cs typeface="Times New Roman" pitchFamily="18" charset="0"/>
              </a:rPr>
              <a:t>Stitt JM</a:t>
            </a:r>
            <a:r>
              <a:rPr lang="en-US" altLang="en-US" sz="1700" kern="0" dirty="0">
                <a:solidFill>
                  <a:prstClr val="black"/>
                </a:solidFill>
                <a:cs typeface="Times New Roman" pitchFamily="18" charset="0"/>
              </a:rPr>
              <a:t>, Dreskin SC.  </a:t>
            </a:r>
            <a:r>
              <a:rPr lang="en-US" altLang="en-US" sz="1700" kern="0" dirty="0" err="1">
                <a:solidFill>
                  <a:prstClr val="black"/>
                </a:solidFill>
                <a:cs typeface="Times New Roman" pitchFamily="18" charset="0"/>
              </a:rPr>
              <a:t>Urticaria</a:t>
            </a:r>
            <a:r>
              <a:rPr lang="en-US" altLang="en-US" sz="1700" kern="0" dirty="0">
                <a:solidFill>
                  <a:prstClr val="black"/>
                </a:solidFill>
                <a:cs typeface="Times New Roman" pitchFamily="18" charset="0"/>
              </a:rPr>
              <a:t> and autoimmunity: where are we now?  </a:t>
            </a:r>
            <a:r>
              <a:rPr lang="en-US" altLang="en-US" sz="1700" kern="0" dirty="0" err="1">
                <a:solidFill>
                  <a:prstClr val="black"/>
                </a:solidFill>
                <a:cs typeface="Times New Roman" pitchFamily="18" charset="0"/>
              </a:rPr>
              <a:t>Curr</a:t>
            </a:r>
            <a:r>
              <a:rPr lang="en-US" altLang="en-US" sz="1700" kern="0" dirty="0">
                <a:solidFill>
                  <a:prstClr val="black"/>
                </a:solidFill>
                <a:cs typeface="Times New Roman" pitchFamily="18" charset="0"/>
              </a:rPr>
              <a:t> Allergy Asthma Rep. 2013 Oct;13(5):555-62.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en-US" sz="1700" kern="0" dirty="0">
                <a:solidFill>
                  <a:prstClr val="black"/>
                </a:solidFill>
                <a:cs typeface="Times New Roman" pitchFamily="18" charset="0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en-US" sz="1700" b="1" kern="0" dirty="0">
                <a:solidFill>
                  <a:prstClr val="black"/>
                </a:solidFill>
                <a:cs typeface="Times New Roman" pitchFamily="18" charset="0"/>
              </a:rPr>
              <a:t>Otsu K</a:t>
            </a:r>
            <a:r>
              <a:rPr lang="en-US" altLang="en-US" sz="1700" kern="0" dirty="0">
                <a:solidFill>
                  <a:prstClr val="black"/>
                </a:solidFill>
                <a:cs typeface="Times New Roman" pitchFamily="18" charset="0"/>
              </a:rPr>
              <a:t>, Dreskin SC. Peanut Allergy: An evolving clinical challenge.  </a:t>
            </a:r>
            <a:r>
              <a:rPr lang="en-US" altLang="en-US" sz="1700" kern="0" dirty="0" err="1">
                <a:solidFill>
                  <a:prstClr val="black"/>
                </a:solidFill>
                <a:cs typeface="Times New Roman" pitchFamily="18" charset="0"/>
              </a:rPr>
              <a:t>Discov</a:t>
            </a:r>
            <a:r>
              <a:rPr lang="en-US" altLang="en-US" sz="1700" kern="0" dirty="0">
                <a:solidFill>
                  <a:prstClr val="black"/>
                </a:solidFill>
                <a:cs typeface="Times New Roman" pitchFamily="18" charset="0"/>
              </a:rPr>
              <a:t> Med. 2012: 12(65): 319-328.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altLang="en-US" sz="1700" kern="0" dirty="0"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en-US" sz="1700" b="1" kern="0" dirty="0">
                <a:solidFill>
                  <a:prstClr val="black"/>
                </a:solidFill>
                <a:cs typeface="Times New Roman" pitchFamily="18" charset="0"/>
              </a:rPr>
              <a:t>Ostroukhova M</a:t>
            </a:r>
            <a:r>
              <a:rPr lang="en-US" altLang="en-US" sz="1700" kern="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altLang="en-US" sz="1700" kern="0" dirty="0" err="1">
                <a:solidFill>
                  <a:prstClr val="black"/>
                </a:solidFill>
                <a:cs typeface="Times New Roman" pitchFamily="18" charset="0"/>
              </a:rPr>
              <a:t>Goplen</a:t>
            </a:r>
            <a:r>
              <a:rPr lang="en-US" altLang="en-US" sz="1700" kern="0" dirty="0">
                <a:solidFill>
                  <a:prstClr val="black"/>
                </a:solidFill>
                <a:cs typeface="Times New Roman" pitchFamily="18" charset="0"/>
              </a:rPr>
              <a:t> N, </a:t>
            </a:r>
            <a:r>
              <a:rPr lang="en-US" altLang="en-US" sz="1700" kern="0" dirty="0" err="1">
                <a:solidFill>
                  <a:prstClr val="black"/>
                </a:solidFill>
                <a:cs typeface="Times New Roman" pitchFamily="18" charset="0"/>
              </a:rPr>
              <a:t>Guo</a:t>
            </a:r>
            <a:r>
              <a:rPr lang="en-US" altLang="en-US" sz="1700" kern="0" dirty="0">
                <a:solidFill>
                  <a:prstClr val="black"/>
                </a:solidFill>
                <a:cs typeface="Times New Roman" pitchFamily="18" charset="0"/>
              </a:rPr>
              <a:t> L, Liang Q and Alam R.  The role of low-level lactate production in airway inflammation in asthma.  Am. J. Physiol. Lung Cell. Mol. Physiol. 2012;302:L300-7.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altLang="en-US" sz="1700" kern="0" dirty="0">
              <a:solidFill>
                <a:prstClr val="black"/>
              </a:solidFill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en-US" sz="1700" b="1" kern="0" dirty="0" err="1">
                <a:solidFill>
                  <a:prstClr val="black"/>
                </a:solidFill>
                <a:cs typeface="Times New Roman" pitchFamily="18" charset="0"/>
              </a:rPr>
              <a:t>Martucci</a:t>
            </a:r>
            <a:r>
              <a:rPr lang="en-US" altLang="en-US" sz="1700" b="1" kern="0" dirty="0">
                <a:solidFill>
                  <a:prstClr val="black"/>
                </a:solidFill>
                <a:cs typeface="Times New Roman" pitchFamily="18" charset="0"/>
              </a:rPr>
              <a:t> MA</a:t>
            </a:r>
            <a:r>
              <a:rPr lang="en-US" altLang="en-US" sz="1700" kern="0" dirty="0">
                <a:solidFill>
                  <a:prstClr val="black"/>
                </a:solidFill>
                <a:cs typeface="Times New Roman" pitchFamily="18" charset="0"/>
              </a:rPr>
              <a:t>,  Dreskin SC. Immunologic Similarities Between Selected Autoimmune Diseases and Peanut Allergy: Possible New Therapeutic Approaches. </a:t>
            </a:r>
            <a:r>
              <a:rPr lang="en-US" altLang="en-US" sz="1700" kern="0" dirty="0" err="1">
                <a:solidFill>
                  <a:prstClr val="black"/>
                </a:solidFill>
                <a:cs typeface="Times New Roman" pitchFamily="18" charset="0"/>
              </a:rPr>
              <a:t>Curr</a:t>
            </a:r>
            <a:r>
              <a:rPr lang="en-US" altLang="en-US" sz="1700" kern="0" dirty="0">
                <a:solidFill>
                  <a:prstClr val="black"/>
                </a:solidFill>
                <a:cs typeface="Times New Roman" pitchFamily="18" charset="0"/>
              </a:rPr>
              <a:t> Allergy and Asthma Rep. 2011;11:334-339. 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143000"/>
            <a:ext cx="8453119" cy="4754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76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Minority &amp; Allied Resident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357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algn="ctr"/>
            <a:r>
              <a:rPr altLang="en-US" b="1" dirty="0" smtClean="0"/>
              <a:t>Living in Denver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98950"/>
            <a:ext cx="7848600" cy="248285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Denver Metro Area: population 2.8 million</a:t>
            </a:r>
          </a:p>
          <a:p>
            <a:pPr>
              <a:defRPr/>
            </a:pPr>
            <a:r>
              <a:rPr lang="en-US" dirty="0" smtClean="0"/>
              <a:t>Recently named #1 U.S. city for young professionals </a:t>
            </a:r>
          </a:p>
          <a:p>
            <a:pPr>
              <a:defRPr/>
            </a:pPr>
            <a:r>
              <a:rPr lang="en-US" dirty="0" smtClean="0"/>
              <a:t>Diverse neighborhoods within driving distance of both hospitals</a:t>
            </a:r>
          </a:p>
          <a:p>
            <a:pPr>
              <a:defRPr/>
            </a:pPr>
            <a:r>
              <a:rPr lang="en-US" dirty="0" smtClean="0"/>
              <a:t>Denver International Airport: major hub</a:t>
            </a:r>
          </a:p>
        </p:txBody>
      </p:sp>
      <p:pic>
        <p:nvPicPr>
          <p:cNvPr id="645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370013"/>
            <a:ext cx="55689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r>
              <a:rPr altLang="en-US" b="1" dirty="0" smtClean="0"/>
              <a:t>Living in Denver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713" y="1446213"/>
            <a:ext cx="5562600" cy="5108575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  <a:defRPr/>
            </a:pPr>
            <a:r>
              <a:rPr lang="en-US" sz="3000" dirty="0"/>
              <a:t>Home to </a:t>
            </a:r>
            <a:r>
              <a:rPr lang="en-US" sz="3000" dirty="0" smtClean="0"/>
              <a:t>6 </a:t>
            </a:r>
            <a:r>
              <a:rPr lang="en-US" sz="3000" dirty="0"/>
              <a:t>professional sports teams (Broncos, Nuggets, Avalanche, Rapids, </a:t>
            </a:r>
            <a:r>
              <a:rPr lang="en-US" sz="3000" dirty="0" smtClean="0"/>
              <a:t>Rockies, Mammoth)</a:t>
            </a:r>
            <a:endParaRPr lang="en-US" sz="3000" dirty="0"/>
          </a:p>
          <a:p>
            <a:pPr>
              <a:spcAft>
                <a:spcPts val="1200"/>
              </a:spcAft>
              <a:defRPr/>
            </a:pPr>
            <a:r>
              <a:rPr lang="en-US" sz="3000" dirty="0" smtClean="0"/>
              <a:t>Performing arts: symphony, opera, theater, dance, red rocks amphitheatre</a:t>
            </a:r>
          </a:p>
          <a:p>
            <a:pPr>
              <a:spcAft>
                <a:spcPts val="1200"/>
              </a:spcAft>
              <a:defRPr/>
            </a:pPr>
            <a:r>
              <a:rPr lang="en-US" sz="3000" dirty="0" smtClean="0"/>
              <a:t>Many cultural attractions and events</a:t>
            </a:r>
          </a:p>
          <a:p>
            <a:pPr>
              <a:spcAft>
                <a:spcPts val="1200"/>
              </a:spcAft>
              <a:defRPr/>
            </a:pPr>
            <a:r>
              <a:rPr lang="en-US" sz="3000" dirty="0" smtClean="0"/>
              <a:t>Great restaurants</a:t>
            </a:r>
          </a:p>
          <a:p>
            <a:pPr>
              <a:spcAft>
                <a:spcPts val="1200"/>
              </a:spcAft>
              <a:defRPr/>
            </a:pPr>
            <a:r>
              <a:rPr lang="en-US" sz="3000" dirty="0" smtClean="0"/>
              <a:t>Wide array of city parks and bike trails</a:t>
            </a:r>
          </a:p>
        </p:txBody>
      </p:sp>
      <p:pic>
        <p:nvPicPr>
          <p:cNvPr id="655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28194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23900"/>
            <a:ext cx="22860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4965700"/>
            <a:ext cx="2847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1143000"/>
          </a:xfrm>
        </p:spPr>
        <p:txBody>
          <a:bodyPr/>
          <a:lstStyle/>
          <a:p>
            <a:pPr algn="ctr"/>
            <a:r>
              <a:rPr altLang="en-US" b="1" dirty="0" smtClean="0"/>
              <a:t>Living in Denver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6613" y="3429000"/>
            <a:ext cx="5943600" cy="4575175"/>
          </a:xfrm>
        </p:spPr>
        <p:txBody>
          <a:bodyPr/>
          <a:lstStyle/>
          <a:p>
            <a:r>
              <a:rPr lang="en-US" altLang="en-US" sz="2200" dirty="0" smtClean="0"/>
              <a:t>Multiple ski resorts within 2 hrs</a:t>
            </a:r>
          </a:p>
          <a:p>
            <a:endParaRPr lang="en-US" altLang="en-US" sz="1600" dirty="0" smtClean="0"/>
          </a:p>
          <a:p>
            <a:r>
              <a:rPr lang="en-US" altLang="en-US" sz="2200" dirty="0" smtClean="0"/>
              <a:t>Sights within driving distance</a:t>
            </a:r>
          </a:p>
          <a:p>
            <a:pPr lvl="1"/>
            <a:r>
              <a:rPr lang="en-US" altLang="en-US" sz="2200" dirty="0" smtClean="0"/>
              <a:t>Mount Evans</a:t>
            </a:r>
          </a:p>
          <a:p>
            <a:pPr lvl="1"/>
            <a:r>
              <a:rPr lang="en-US" altLang="en-US" sz="2200" dirty="0" smtClean="0"/>
              <a:t>Pike’s Peak</a:t>
            </a:r>
          </a:p>
          <a:p>
            <a:pPr lvl="1"/>
            <a:r>
              <a:rPr lang="en-US" altLang="en-US" sz="2200" dirty="0" smtClean="0"/>
              <a:t>Garden of the Gods</a:t>
            </a:r>
          </a:p>
          <a:p>
            <a:pPr lvl="1"/>
            <a:r>
              <a:rPr lang="en-US" altLang="en-US" sz="2200" dirty="0" smtClean="0"/>
              <a:t>Eldorado Canyon State Park</a:t>
            </a:r>
          </a:p>
          <a:p>
            <a:pPr lvl="1"/>
            <a:r>
              <a:rPr lang="en-US" altLang="en-US" sz="2200" dirty="0" smtClean="0"/>
              <a:t>Rocky Mountain National Park</a:t>
            </a:r>
          </a:p>
        </p:txBody>
      </p:sp>
      <p:pic>
        <p:nvPicPr>
          <p:cNvPr id="665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1219200"/>
            <a:ext cx="50323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4191000"/>
            <a:ext cx="3314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875"/>
            <a:ext cx="8077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dirty="0">
                <a:solidFill>
                  <a:prstClr val="black"/>
                </a:solidFill>
              </a:rPr>
              <a:t>History of the Program</a:t>
            </a:r>
            <a:br>
              <a:rPr sz="3600" dirty="0">
                <a:solidFill>
                  <a:prstClr val="black"/>
                </a:solidFill>
              </a:rPr>
            </a:br>
            <a:r>
              <a:rPr sz="3200" dirty="0" smtClean="0">
                <a:solidFill>
                  <a:prstClr val="black"/>
                </a:solidFill>
              </a:rPr>
              <a:t>Modern History</a:t>
            </a:r>
            <a:r>
              <a:rPr sz="3200" dirty="0">
                <a:solidFill>
                  <a:prstClr val="black"/>
                </a:solidFill>
              </a:rPr>
              <a:t/>
            </a:r>
            <a:br>
              <a:rPr sz="3200" dirty="0">
                <a:solidFill>
                  <a:prstClr val="black"/>
                </a:solidFill>
              </a:rPr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19200"/>
            <a:ext cx="8153400" cy="5410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kern="0" dirty="0" smtClean="0"/>
              <a:t>1981: </a:t>
            </a:r>
            <a:r>
              <a:rPr lang="en-US" sz="2400" kern="0" dirty="0" smtClean="0"/>
              <a:t>University of Colorado program and National Jewish Health program merge into a single adult training program.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kern="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kern="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kern="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kern="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kern="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kern="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kern="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kern="0" dirty="0" smtClean="0"/>
              <a:t>Between the UCH/NJH adult program, the NJH pediatrics program, and the Children’s Hospital program, there will be 15-16 fellows in Denver at any given time.</a:t>
            </a: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447800" y="2590800"/>
            <a:ext cx="2895600" cy="1981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Continuous ACGME Accreditation Since February 24,1982.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2590800"/>
            <a:ext cx="3048000" cy="1981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129 </a:t>
            </a:r>
            <a:r>
              <a:rPr lang="en-US" sz="1600" b="1" kern="0" dirty="0">
                <a:solidFill>
                  <a:srgbClr val="000000"/>
                </a:solidFill>
                <a:latin typeface="Arial"/>
              </a:rPr>
              <a:t>Fellows have Graduated from this Program Since 1982.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62000" y="269875"/>
            <a:ext cx="8077200" cy="1143000"/>
          </a:xfrm>
        </p:spPr>
        <p:txBody>
          <a:bodyPr/>
          <a:lstStyle/>
          <a:p>
            <a:pPr algn="ctr"/>
            <a:r>
              <a:rPr altLang="en-US" dirty="0" smtClean="0"/>
              <a:t>National Jewish Health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3039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827213"/>
            <a:ext cx="9144000" cy="5030787"/>
          </a:xfrm>
          <a:prstGeom prst="rect">
            <a:avLst/>
          </a:prstGeom>
          <a:solidFill>
            <a:srgbClr val="5C707B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254000">
            <a:solidFill>
              <a:srgbClr val="5C707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43000" y="990600"/>
            <a:ext cx="693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177800" indent="-1778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500" dirty="0">
              <a:solidFill>
                <a:srgbClr val="5C707B"/>
              </a:solidFill>
              <a:latin typeface="Arial" pitchFamily="34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89013" y="585788"/>
            <a:ext cx="77739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rgbClr val="5C707B"/>
                </a:solidFill>
                <a:latin typeface="Arial" pitchFamily="34" charset="0"/>
              </a:rPr>
              <a:t>National Jewish Health: History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2693" r="4356" b="4361"/>
          <a:stretch>
            <a:fillRect/>
          </a:stretch>
        </p:blipFill>
        <p:spPr bwMode="auto">
          <a:xfrm>
            <a:off x="228600" y="2063750"/>
            <a:ext cx="56388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096000" y="2819400"/>
            <a:ext cx="2895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</a:rPr>
              <a:t>The National Jewish Hospital for Consumptives opened in 1899</a:t>
            </a: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C70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143000" y="381000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00" dirty="0">
                <a:solidFill>
                  <a:schemeClr val="bg1"/>
                </a:solidFill>
                <a:latin typeface="Arial" pitchFamily="34" charset="0"/>
              </a:rPr>
              <a:t>1900s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295400"/>
            <a:ext cx="32813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4"/>
          <a:stretch>
            <a:fillRect/>
          </a:stretch>
        </p:blipFill>
        <p:spPr bwMode="auto">
          <a:xfrm>
            <a:off x="6629400" y="1295400"/>
            <a:ext cx="2393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"/>
          <a:stretch>
            <a:fillRect/>
          </a:stretch>
        </p:blipFill>
        <p:spPr bwMode="auto">
          <a:xfrm>
            <a:off x="3200400" y="3581400"/>
            <a:ext cx="3657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25"/>
          <p:cNvSpPr txBox="1">
            <a:spLocks noChangeArrowheads="1"/>
          </p:cNvSpPr>
          <p:nvPr/>
        </p:nvSpPr>
        <p:spPr bwMode="auto">
          <a:xfrm>
            <a:off x="3733800" y="1828800"/>
            <a:ext cx="251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Arial" pitchFamily="34" charset="0"/>
              </a:rPr>
              <a:t>Patients on the veranda </a:t>
            </a:r>
            <a:br>
              <a:rPr lang="en-US" altLang="en-US" sz="20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Arial" pitchFamily="34" charset="0"/>
              </a:rPr>
              <a:t>and sleeping porches</a:t>
            </a: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72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143000" y="381000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00" dirty="0">
                <a:solidFill>
                  <a:schemeClr val="bg1"/>
                </a:solidFill>
                <a:latin typeface="Arial" pitchFamily="34" charset="0"/>
              </a:rPr>
              <a:t>1930s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4770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0" y="58674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</a:rPr>
              <a:t>The B’nai B’rith Infirmary Building bears the motto: </a:t>
            </a:r>
            <a:br>
              <a:rPr lang="en-US" altLang="en-US" sz="24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</a:rPr>
              <a:t>“None may enter who can pay, none can pay who enter.”</a:t>
            </a: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76200" y="0"/>
            <a:ext cx="9220200" cy="6858000"/>
          </a:xfrm>
          <a:prstGeom prst="rect">
            <a:avLst/>
          </a:prstGeom>
          <a:solidFill>
            <a:srgbClr val="004F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43000" y="381000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00" dirty="0">
                <a:solidFill>
                  <a:schemeClr val="bg1"/>
                </a:solidFill>
                <a:latin typeface="Arial" pitchFamily="34" charset="0"/>
              </a:rPr>
              <a:t>1940s</a:t>
            </a: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>
            <a:fillRect/>
          </a:stretch>
        </p:blipFill>
        <p:spPr bwMode="auto">
          <a:xfrm>
            <a:off x="1058863" y="1209675"/>
            <a:ext cx="70262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Line 7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</a:rPr>
              <a:t>Pediatric patients and pets at the </a:t>
            </a:r>
            <a:br>
              <a:rPr lang="en-US" altLang="en-US" sz="24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Arial" pitchFamily="34" charset="0"/>
              </a:rPr>
              <a:t>National Home for Asthmatic Children</a:t>
            </a:r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AHFkz1Wny4DLE3ZEH9A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13084</TotalTime>
  <Words>3683</Words>
  <Application>Microsoft Office PowerPoint</Application>
  <PresentationFormat>On-screen Show (4:3)</PresentationFormat>
  <Paragraphs>912</Paragraphs>
  <Slides>38</Slides>
  <Notes>24</Notes>
  <HiddenSlides>1</HiddenSlides>
  <MMClips>0</MMClips>
  <ScaleCrop>false</ScaleCrop>
  <HeadingPairs>
    <vt:vector size="10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  <vt:variant>
        <vt:lpstr>Custom Shows</vt:lpstr>
      </vt:variant>
      <vt:variant>
        <vt:i4>1</vt:i4>
      </vt:variant>
    </vt:vector>
  </HeadingPairs>
  <TitlesOfParts>
    <vt:vector size="50" baseType="lpstr">
      <vt:lpstr>Arial</vt:lpstr>
      <vt:lpstr>Calibri</vt:lpstr>
      <vt:lpstr>Georgia</vt:lpstr>
      <vt:lpstr>Perpetua</vt:lpstr>
      <vt:lpstr>Times</vt:lpstr>
      <vt:lpstr>Times New Roman</vt:lpstr>
      <vt:lpstr>Verdana</vt:lpstr>
      <vt:lpstr>Blank Presentation</vt:lpstr>
      <vt:lpstr>Training</vt:lpstr>
      <vt:lpstr>Microsoft Word Document</vt:lpstr>
      <vt:lpstr>Document</vt:lpstr>
      <vt:lpstr>University of Colorado School of Medicine/ National Jewish Health (Adult) Program</vt:lpstr>
      <vt:lpstr>Fellowship Program Information</vt:lpstr>
      <vt:lpstr>History of the Program Early History </vt:lpstr>
      <vt:lpstr>History of the Program Modern History </vt:lpstr>
      <vt:lpstr>National Jewish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University of Colorado: Anschutz Medical Center</vt:lpstr>
      <vt:lpstr>University of Colorado Hospital</vt:lpstr>
      <vt:lpstr>Our Faculty</vt:lpstr>
      <vt:lpstr>PowerPoint Presentation</vt:lpstr>
      <vt:lpstr>Our Faculty Continued </vt:lpstr>
      <vt:lpstr>Clinical:   75% First Year   25% Second Year</vt:lpstr>
      <vt:lpstr>First Year Schedule: 75% Clinical Same 3 Rotations  (each two months long)  Fall and Spring  </vt:lpstr>
      <vt:lpstr>First Year Schedule Same 3 Rotations  (each two months long)  Fall and Spring   </vt:lpstr>
      <vt:lpstr>First Year Schedule Same 3 Rotations  (each two months long)  Fall and Spring  </vt:lpstr>
      <vt:lpstr>First Year Schedule Same 3 Rotations  (each two months long)  Fall and Spring  </vt:lpstr>
      <vt:lpstr>Required Clinical Rotations</vt:lpstr>
      <vt:lpstr>Second Year Schedule: 25% Clinical</vt:lpstr>
      <vt:lpstr>Research/Scholarly Activities: 25% First Year 75% Second Year</vt:lpstr>
      <vt:lpstr>First Year Schedule: 75% Clinical Same 3 Rotations  (each two months long)  Fall and Spring  </vt:lpstr>
      <vt:lpstr>Second Year:  75% Research/Scholarly Activities</vt:lpstr>
      <vt:lpstr>Third Year Research</vt:lpstr>
      <vt:lpstr>Colorado Clinical &amp; Translational Sciences Institute Opportunities</vt:lpstr>
      <vt:lpstr>Didactics</vt:lpstr>
      <vt:lpstr>Fellow/Faculty Publications  (past 10 years – fellow names in bold)</vt:lpstr>
      <vt:lpstr>PowerPoint Presentation</vt:lpstr>
      <vt:lpstr>Fellow/Faculty Publications </vt:lpstr>
      <vt:lpstr>PowerPoint Presentation</vt:lpstr>
      <vt:lpstr>Fellow/Faculty Publications</vt:lpstr>
      <vt:lpstr>Fellow/Faculty Publications</vt:lpstr>
      <vt:lpstr>PowerPoint Presentation</vt:lpstr>
      <vt:lpstr>Living in Denver</vt:lpstr>
      <vt:lpstr>Living in Denver</vt:lpstr>
      <vt:lpstr>Living in Denver</vt:lpstr>
      <vt:lpstr>Custom Show 1</vt:lpstr>
    </vt:vector>
  </TitlesOfParts>
  <Company>mai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Versluis, Diedre</cp:lastModifiedBy>
  <cp:revision>313</cp:revision>
  <cp:lastPrinted>2019-08-20T11:54:05Z</cp:lastPrinted>
  <dcterms:created xsi:type="dcterms:W3CDTF">2008-04-22T15:16:04Z</dcterms:created>
  <dcterms:modified xsi:type="dcterms:W3CDTF">2022-10-13T19:55:48Z</dcterms:modified>
</cp:coreProperties>
</file>